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y="10287000" cx="18288000"/>
  <p:notesSz cx="6858000" cy="9144000"/>
  <p:embeddedFontLst>
    <p:embeddedFont>
      <p:font typeface="Lexend"/>
      <p:regular r:id="rId56"/>
      <p:bold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guide id="3" pos="1291">
          <p15:clr>
            <a:srgbClr val="9AA0A6"/>
          </p15:clr>
        </p15:guide>
        <p15:guide id="4" orient="horz" pos="5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 pos="1291"/>
        <p:guide pos="548"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font" Target="fonts/Lexend-bold.fntdata"/><Relationship Id="rId12" Type="http://schemas.openxmlformats.org/officeDocument/2006/relationships/slide" Target="slides/slide6.xml"/><Relationship Id="rId56" Type="http://schemas.openxmlformats.org/officeDocument/2006/relationships/font" Target="fonts/Lexend-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24ae53ecef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222222"/>
                </a:solidFill>
                <a:highlight>
                  <a:srgbClr val="FFFFFF"/>
                </a:highlight>
              </a:rPr>
              <a:t>Slide 10 word change hyoid position interactive tension which perforates</a:t>
            </a:r>
            <a:endParaRPr/>
          </a:p>
        </p:txBody>
      </p:sp>
      <p:sp>
        <p:nvSpPr>
          <p:cNvPr id="245" name="Google Shape;245;g224ae53ecef_0_1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ae76f7df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5ae76f7df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47aeeb037e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47aeeb037e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224ae53ece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24ae53ecef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47aeeb037e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47aeeb037e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24ae53ecef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24ae53ecef_0_9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24ae53ecef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24ae53ecef_0_1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24ae53ecef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24ae53ecef_0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24ae53ecef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g224ae53ecef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47aeeb037e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47aeeb037e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24ae53ece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224ae53ecef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24ae53ecef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24ae53ecef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24ae53ecef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224ae53ecef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70aae843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570aae843d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e8e6bed7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g1e8e6bed71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1e8e6bed71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1e8e6bed714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225a75c351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25a75c3514_0_1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24ae53ece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24ae53ecef_0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p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9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p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9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24ae53ece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24ae53ecef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24ae53ecef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24ae53ecef_0_7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2add3db8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22add3db81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6" name="Shape 86"/>
        <p:cNvGrpSpPr/>
        <p:nvPr/>
      </p:nvGrpSpPr>
      <p:grpSpPr>
        <a:xfrm>
          <a:off x="0" y="0"/>
          <a:ext cx="0" cy="0"/>
          <a:chOff x="0" y="0"/>
          <a:chExt cx="0" cy="0"/>
        </a:xfrm>
      </p:grpSpPr>
      <p:sp>
        <p:nvSpPr>
          <p:cNvPr id="87" name="Google Shape;87;p1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9" name="Google Shape;89;p1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5"/>
          <p:cNvSpPr txBox="1"/>
          <p:nvPr>
            <p:ph type="ctrTitle"/>
          </p:nvPr>
        </p:nvSpPr>
        <p:spPr>
          <a:xfrm>
            <a:off x="685800" y="2130425"/>
            <a:ext cx="7772400" cy="1470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rtl="0" algn="ctr">
              <a:spcBef>
                <a:spcPts val="640"/>
              </a:spcBef>
              <a:spcAft>
                <a:spcPts val="0"/>
              </a:spcAft>
              <a:buClr>
                <a:srgbClr val="888888"/>
              </a:buClr>
              <a:buSzPts val="3200"/>
              <a:buNone/>
              <a:defRPr>
                <a:solidFill>
                  <a:srgbClr val="888888"/>
                </a:solidFill>
              </a:defRPr>
            </a:lvl1pPr>
            <a:lvl2pPr lvl="1" rtl="0" algn="ctr">
              <a:spcBef>
                <a:spcPts val="560"/>
              </a:spcBef>
              <a:spcAft>
                <a:spcPts val="0"/>
              </a:spcAft>
              <a:buClr>
                <a:srgbClr val="888888"/>
              </a:buClr>
              <a:buSzPts val="2800"/>
              <a:buNone/>
              <a:defRPr>
                <a:solidFill>
                  <a:srgbClr val="888888"/>
                </a:solidFill>
              </a:defRPr>
            </a:lvl2pPr>
            <a:lvl3pPr lvl="2" rtl="0" algn="ctr">
              <a:spcBef>
                <a:spcPts val="480"/>
              </a:spcBef>
              <a:spcAft>
                <a:spcPts val="0"/>
              </a:spcAft>
              <a:buClr>
                <a:srgbClr val="888888"/>
              </a:buClr>
              <a:buSzPts val="2400"/>
              <a:buNone/>
              <a:defRPr>
                <a:solidFill>
                  <a:srgbClr val="888888"/>
                </a:solidFill>
              </a:defRPr>
            </a:lvl3pPr>
            <a:lvl4pPr lvl="3" rtl="0" algn="ctr">
              <a:spcBef>
                <a:spcPts val="400"/>
              </a:spcBef>
              <a:spcAft>
                <a:spcPts val="0"/>
              </a:spcAft>
              <a:buClr>
                <a:srgbClr val="888888"/>
              </a:buClr>
              <a:buSzPts val="2000"/>
              <a:buNone/>
              <a:defRPr>
                <a:solidFill>
                  <a:srgbClr val="888888"/>
                </a:solidFill>
              </a:defRPr>
            </a:lvl4pPr>
            <a:lvl5pPr lvl="4" rtl="0" algn="ctr">
              <a:spcBef>
                <a:spcPts val="400"/>
              </a:spcBef>
              <a:spcAft>
                <a:spcPts val="0"/>
              </a:spcAft>
              <a:buClr>
                <a:srgbClr val="888888"/>
              </a:buClr>
              <a:buSzPts val="2000"/>
              <a:buNone/>
              <a:defRPr>
                <a:solidFill>
                  <a:srgbClr val="888888"/>
                </a:solidFill>
              </a:defRPr>
            </a:lvl5pPr>
            <a:lvl6pPr lvl="5" rtl="0" algn="ctr">
              <a:spcBef>
                <a:spcPts val="400"/>
              </a:spcBef>
              <a:spcAft>
                <a:spcPts val="0"/>
              </a:spcAft>
              <a:buClr>
                <a:srgbClr val="888888"/>
              </a:buClr>
              <a:buSzPts val="2000"/>
              <a:buNone/>
              <a:defRPr>
                <a:solidFill>
                  <a:srgbClr val="888888"/>
                </a:solidFill>
              </a:defRPr>
            </a:lvl6pPr>
            <a:lvl7pPr lvl="6" rtl="0" algn="ctr">
              <a:spcBef>
                <a:spcPts val="400"/>
              </a:spcBef>
              <a:spcAft>
                <a:spcPts val="0"/>
              </a:spcAft>
              <a:buClr>
                <a:srgbClr val="888888"/>
              </a:buClr>
              <a:buSzPts val="2000"/>
              <a:buNone/>
              <a:defRPr>
                <a:solidFill>
                  <a:srgbClr val="888888"/>
                </a:solidFill>
              </a:defRPr>
            </a:lvl7pPr>
            <a:lvl8pPr lvl="7" rtl="0" algn="ctr">
              <a:spcBef>
                <a:spcPts val="400"/>
              </a:spcBef>
              <a:spcAft>
                <a:spcPts val="0"/>
              </a:spcAft>
              <a:buClr>
                <a:srgbClr val="888888"/>
              </a:buClr>
              <a:buSzPts val="2000"/>
              <a:buNone/>
              <a:defRPr>
                <a:solidFill>
                  <a:srgbClr val="888888"/>
                </a:solidFill>
              </a:defRPr>
            </a:lvl8pPr>
            <a:lvl9pPr lvl="8" rtl="0" algn="ctr">
              <a:spcBef>
                <a:spcPts val="400"/>
              </a:spcBef>
              <a:spcAft>
                <a:spcPts val="0"/>
              </a:spcAft>
              <a:buClr>
                <a:srgbClr val="888888"/>
              </a:buClr>
              <a:buSzPts val="2000"/>
              <a:buNone/>
              <a:defRPr>
                <a:solidFill>
                  <a:srgbClr val="888888"/>
                </a:solidFill>
              </a:defRPr>
            </a:lvl9pPr>
          </a:lstStyle>
          <a:p/>
        </p:txBody>
      </p:sp>
      <p:sp>
        <p:nvSpPr>
          <p:cNvPr id="93" name="Google Shape;93;p15"/>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5"/>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5"/>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p1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8" name="Google Shape;98;p16"/>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99" name="Google Shape;99;p16"/>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0" name="Google Shape;100;p16"/>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1" name="Google Shape;101;p16"/>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17"/>
          <p:cNvSpPr txBox="1"/>
          <p:nvPr>
            <p:ph type="title"/>
          </p:nvPr>
        </p:nvSpPr>
        <p:spPr>
          <a:xfrm>
            <a:off x="722313" y="4406900"/>
            <a:ext cx="7772400" cy="1362000"/>
          </a:xfrm>
          <a:prstGeom prst="rect">
            <a:avLst/>
          </a:prstGeom>
          <a:noFill/>
          <a:ln>
            <a:noFill/>
          </a:ln>
        </p:spPr>
        <p:txBody>
          <a:bodyPr anchorCtr="0" anchor="t" bIns="45700" lIns="91425" spcFirstLastPara="1" rIns="91425" wrap="square" tIns="45700">
            <a:normAutofit/>
          </a:bodyPr>
          <a:lstStyle>
            <a:lvl1pPr lvl="0" rtl="0" algn="l">
              <a:spcBef>
                <a:spcPts val="0"/>
              </a:spcBef>
              <a:spcAft>
                <a:spcPts val="0"/>
              </a:spcAft>
              <a:buClr>
                <a:schemeClr val="dk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4" name="Google Shape;104;p17"/>
          <p:cNvSpPr txBox="1"/>
          <p:nvPr>
            <p:ph idx="1" type="body"/>
          </p:nvPr>
        </p:nvSpPr>
        <p:spPr>
          <a:xfrm>
            <a:off x="722313" y="2906713"/>
            <a:ext cx="7772400" cy="1500300"/>
          </a:xfrm>
          <a:prstGeom prst="rect">
            <a:avLst/>
          </a:prstGeom>
          <a:noFill/>
          <a:ln>
            <a:noFill/>
          </a:ln>
        </p:spPr>
        <p:txBody>
          <a:bodyPr anchorCtr="0" anchor="b" bIns="45700" lIns="91425" spcFirstLastPara="1" rIns="91425" wrap="square" tIns="45700">
            <a:normAutofit/>
          </a:bodyPr>
          <a:lstStyle>
            <a:lvl1pPr indent="-228600" lvl="0" marL="457200" rtl="0" algn="l">
              <a:spcBef>
                <a:spcPts val="400"/>
              </a:spcBef>
              <a:spcAft>
                <a:spcPts val="0"/>
              </a:spcAft>
              <a:buClr>
                <a:srgbClr val="888888"/>
              </a:buClr>
              <a:buSzPts val="2000"/>
              <a:buNone/>
              <a:defRPr sz="2000">
                <a:solidFill>
                  <a:srgbClr val="888888"/>
                </a:solidFill>
              </a:defRPr>
            </a:lvl1pPr>
            <a:lvl2pPr indent="-228600" lvl="1" marL="914400" rtl="0" algn="l">
              <a:spcBef>
                <a:spcPts val="360"/>
              </a:spcBef>
              <a:spcAft>
                <a:spcPts val="0"/>
              </a:spcAft>
              <a:buClr>
                <a:srgbClr val="888888"/>
              </a:buClr>
              <a:buSzPts val="1800"/>
              <a:buNone/>
              <a:defRPr sz="1800">
                <a:solidFill>
                  <a:srgbClr val="888888"/>
                </a:solidFill>
              </a:defRPr>
            </a:lvl2pPr>
            <a:lvl3pPr indent="-228600" lvl="2" marL="1371600" rtl="0" algn="l">
              <a:spcBef>
                <a:spcPts val="320"/>
              </a:spcBef>
              <a:spcAft>
                <a:spcPts val="0"/>
              </a:spcAft>
              <a:buClr>
                <a:srgbClr val="888888"/>
              </a:buClr>
              <a:buSzPts val="1600"/>
              <a:buNone/>
              <a:defRPr sz="1600">
                <a:solidFill>
                  <a:srgbClr val="888888"/>
                </a:solidFill>
              </a:defRPr>
            </a:lvl3pPr>
            <a:lvl4pPr indent="-228600" lvl="3" marL="1828800" rtl="0" algn="l">
              <a:spcBef>
                <a:spcPts val="280"/>
              </a:spcBef>
              <a:spcAft>
                <a:spcPts val="0"/>
              </a:spcAft>
              <a:buClr>
                <a:srgbClr val="888888"/>
              </a:buClr>
              <a:buSzPts val="1400"/>
              <a:buNone/>
              <a:defRPr sz="1400">
                <a:solidFill>
                  <a:srgbClr val="888888"/>
                </a:solidFill>
              </a:defRPr>
            </a:lvl4pPr>
            <a:lvl5pPr indent="-228600" lvl="4" marL="2286000" rtl="0" algn="l">
              <a:spcBef>
                <a:spcPts val="280"/>
              </a:spcBef>
              <a:spcAft>
                <a:spcPts val="0"/>
              </a:spcAft>
              <a:buClr>
                <a:srgbClr val="888888"/>
              </a:buClr>
              <a:buSzPts val="1400"/>
              <a:buNone/>
              <a:defRPr sz="1400">
                <a:solidFill>
                  <a:srgbClr val="888888"/>
                </a:solidFill>
              </a:defRPr>
            </a:lvl5pPr>
            <a:lvl6pPr indent="-228600" lvl="5" marL="2743200" rtl="0" algn="l">
              <a:spcBef>
                <a:spcPts val="280"/>
              </a:spcBef>
              <a:spcAft>
                <a:spcPts val="0"/>
              </a:spcAft>
              <a:buClr>
                <a:srgbClr val="888888"/>
              </a:buClr>
              <a:buSzPts val="1400"/>
              <a:buNone/>
              <a:defRPr sz="1400">
                <a:solidFill>
                  <a:srgbClr val="888888"/>
                </a:solidFill>
              </a:defRPr>
            </a:lvl6pPr>
            <a:lvl7pPr indent="-228600" lvl="6" marL="3200400" rtl="0" algn="l">
              <a:spcBef>
                <a:spcPts val="280"/>
              </a:spcBef>
              <a:spcAft>
                <a:spcPts val="0"/>
              </a:spcAft>
              <a:buClr>
                <a:srgbClr val="888888"/>
              </a:buClr>
              <a:buSzPts val="1400"/>
              <a:buNone/>
              <a:defRPr sz="1400">
                <a:solidFill>
                  <a:srgbClr val="888888"/>
                </a:solidFill>
              </a:defRPr>
            </a:lvl7pPr>
            <a:lvl8pPr indent="-228600" lvl="7" marL="3657600" rtl="0" algn="l">
              <a:spcBef>
                <a:spcPts val="280"/>
              </a:spcBef>
              <a:spcAft>
                <a:spcPts val="0"/>
              </a:spcAft>
              <a:buClr>
                <a:srgbClr val="888888"/>
              </a:buClr>
              <a:buSzPts val="1400"/>
              <a:buNone/>
              <a:defRPr sz="1400">
                <a:solidFill>
                  <a:srgbClr val="888888"/>
                </a:solidFill>
              </a:defRPr>
            </a:lvl8pPr>
            <a:lvl9pPr indent="-228600" lvl="8" marL="4114800" rtl="0" algn="l">
              <a:spcBef>
                <a:spcPts val="280"/>
              </a:spcBef>
              <a:spcAft>
                <a:spcPts val="0"/>
              </a:spcAft>
              <a:buClr>
                <a:srgbClr val="888888"/>
              </a:buClr>
              <a:buSzPts val="1400"/>
              <a:buNone/>
              <a:defRPr sz="1400">
                <a:solidFill>
                  <a:srgbClr val="888888"/>
                </a:solidFill>
              </a:defRPr>
            </a:lvl9pPr>
          </a:lstStyle>
          <a:p/>
        </p:txBody>
      </p:sp>
      <p:sp>
        <p:nvSpPr>
          <p:cNvPr id="105" name="Google Shape;105;p17"/>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17"/>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7" name="Google Shape;107;p17"/>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1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p18"/>
          <p:cNvSpPr txBox="1"/>
          <p:nvPr>
            <p:ph idx="1" type="body"/>
          </p:nvPr>
        </p:nvSpPr>
        <p:spPr>
          <a:xfrm>
            <a:off x="457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1" name="Google Shape;111;p18"/>
          <p:cNvSpPr txBox="1"/>
          <p:nvPr>
            <p:ph idx="2" type="body"/>
          </p:nvPr>
        </p:nvSpPr>
        <p:spPr>
          <a:xfrm>
            <a:off x="4648200" y="1600200"/>
            <a:ext cx="4038600" cy="45261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381000" lvl="1" marL="914400" rtl="0" algn="l">
              <a:spcBef>
                <a:spcPts val="48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dk1"/>
              </a:buClr>
              <a:buSzPts val="1800"/>
              <a:buChar char="•"/>
              <a:defRPr sz="1800"/>
            </a:lvl6pPr>
            <a:lvl7pPr indent="-342900" lvl="6" marL="3200400" rtl="0" algn="l">
              <a:spcBef>
                <a:spcPts val="360"/>
              </a:spcBef>
              <a:spcAft>
                <a:spcPts val="0"/>
              </a:spcAft>
              <a:buClr>
                <a:schemeClr val="dk1"/>
              </a:buClr>
              <a:buSzPts val="1800"/>
              <a:buChar char="•"/>
              <a:defRPr sz="1800"/>
            </a:lvl7pPr>
            <a:lvl8pPr indent="-342900" lvl="7" marL="3657600" rtl="0" algn="l">
              <a:spcBef>
                <a:spcPts val="360"/>
              </a:spcBef>
              <a:spcAft>
                <a:spcPts val="0"/>
              </a:spcAft>
              <a:buClr>
                <a:schemeClr val="dk1"/>
              </a:buClr>
              <a:buSzPts val="1800"/>
              <a:buChar char="•"/>
              <a:defRPr sz="1800"/>
            </a:lvl8pPr>
            <a:lvl9pPr indent="-342900" lvl="8" marL="4114800" rtl="0" algn="l">
              <a:spcBef>
                <a:spcPts val="360"/>
              </a:spcBef>
              <a:spcAft>
                <a:spcPts val="0"/>
              </a:spcAft>
              <a:buClr>
                <a:schemeClr val="dk1"/>
              </a:buClr>
              <a:buSzPts val="1800"/>
              <a:buChar char="•"/>
              <a:defRPr sz="1800"/>
            </a:lvl9pPr>
          </a:lstStyle>
          <a:p/>
        </p:txBody>
      </p:sp>
      <p:sp>
        <p:nvSpPr>
          <p:cNvPr id="112" name="Google Shape;112;p18"/>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18"/>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4" name="Google Shape;114;p1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5" name="Shape 115"/>
        <p:cNvGrpSpPr/>
        <p:nvPr/>
      </p:nvGrpSpPr>
      <p:grpSpPr>
        <a:xfrm>
          <a:off x="0" y="0"/>
          <a:ext cx="0" cy="0"/>
          <a:chOff x="0" y="0"/>
          <a:chExt cx="0" cy="0"/>
        </a:xfrm>
      </p:grpSpPr>
      <p:sp>
        <p:nvSpPr>
          <p:cNvPr id="116" name="Google Shape;116;p1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7" name="Google Shape;117;p19"/>
          <p:cNvSpPr txBox="1"/>
          <p:nvPr>
            <p:ph idx="1" type="body"/>
          </p:nvPr>
        </p:nvSpPr>
        <p:spPr>
          <a:xfrm>
            <a:off x="457200" y="1535113"/>
            <a:ext cx="40401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18" name="Google Shape;118;p19"/>
          <p:cNvSpPr txBox="1"/>
          <p:nvPr>
            <p:ph idx="2" type="body"/>
          </p:nvPr>
        </p:nvSpPr>
        <p:spPr>
          <a:xfrm>
            <a:off x="457200" y="2174875"/>
            <a:ext cx="40401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19" name="Google Shape;119;p19"/>
          <p:cNvSpPr txBox="1"/>
          <p:nvPr>
            <p:ph idx="3" type="body"/>
          </p:nvPr>
        </p:nvSpPr>
        <p:spPr>
          <a:xfrm>
            <a:off x="4645025" y="1535113"/>
            <a:ext cx="4041900" cy="6399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360"/>
              </a:spcBef>
              <a:spcAft>
                <a:spcPts val="0"/>
              </a:spcAft>
              <a:buClr>
                <a:schemeClr val="dk1"/>
              </a:buClr>
              <a:buSzPts val="1800"/>
              <a:buNone/>
              <a:defRPr b="1" sz="1800"/>
            </a:lvl3pPr>
            <a:lvl4pPr indent="-228600" lvl="3" marL="1828800" rtl="0" algn="l">
              <a:spcBef>
                <a:spcPts val="320"/>
              </a:spcBef>
              <a:spcAft>
                <a:spcPts val="0"/>
              </a:spcAft>
              <a:buClr>
                <a:schemeClr val="dk1"/>
              </a:buClr>
              <a:buSzPts val="1600"/>
              <a:buNone/>
              <a:defRPr b="1" sz="1600"/>
            </a:lvl4pPr>
            <a:lvl5pPr indent="-228600" lvl="4" marL="2286000" rtl="0" algn="l">
              <a:spcBef>
                <a:spcPts val="320"/>
              </a:spcBef>
              <a:spcAft>
                <a:spcPts val="0"/>
              </a:spcAft>
              <a:buClr>
                <a:schemeClr val="dk1"/>
              </a:buClr>
              <a:buSzPts val="1600"/>
              <a:buNone/>
              <a:defRPr b="1" sz="1600"/>
            </a:lvl5pPr>
            <a:lvl6pPr indent="-228600" lvl="5" marL="2743200" rtl="0" algn="l">
              <a:spcBef>
                <a:spcPts val="320"/>
              </a:spcBef>
              <a:spcAft>
                <a:spcPts val="0"/>
              </a:spcAft>
              <a:buClr>
                <a:schemeClr val="dk1"/>
              </a:buClr>
              <a:buSzPts val="1600"/>
              <a:buNone/>
              <a:defRPr b="1" sz="1600"/>
            </a:lvl6pPr>
            <a:lvl7pPr indent="-228600" lvl="6" marL="3200400" rtl="0" algn="l">
              <a:spcBef>
                <a:spcPts val="320"/>
              </a:spcBef>
              <a:spcAft>
                <a:spcPts val="0"/>
              </a:spcAft>
              <a:buClr>
                <a:schemeClr val="dk1"/>
              </a:buClr>
              <a:buSzPts val="1600"/>
              <a:buNone/>
              <a:defRPr b="1" sz="1600"/>
            </a:lvl7pPr>
            <a:lvl8pPr indent="-228600" lvl="7" marL="3657600" rtl="0" algn="l">
              <a:spcBef>
                <a:spcPts val="320"/>
              </a:spcBef>
              <a:spcAft>
                <a:spcPts val="0"/>
              </a:spcAft>
              <a:buClr>
                <a:schemeClr val="dk1"/>
              </a:buClr>
              <a:buSzPts val="1600"/>
              <a:buNone/>
              <a:defRPr b="1" sz="1600"/>
            </a:lvl8pPr>
            <a:lvl9pPr indent="-228600" lvl="8" marL="4114800" rtl="0" algn="l">
              <a:spcBef>
                <a:spcPts val="320"/>
              </a:spcBef>
              <a:spcAft>
                <a:spcPts val="0"/>
              </a:spcAft>
              <a:buClr>
                <a:schemeClr val="dk1"/>
              </a:buClr>
              <a:buSzPts val="1600"/>
              <a:buNone/>
              <a:defRPr b="1" sz="1600"/>
            </a:lvl9pPr>
          </a:lstStyle>
          <a:p/>
        </p:txBody>
      </p:sp>
      <p:sp>
        <p:nvSpPr>
          <p:cNvPr id="120" name="Google Shape;120;p19"/>
          <p:cNvSpPr txBox="1"/>
          <p:nvPr>
            <p:ph idx="4" type="body"/>
          </p:nvPr>
        </p:nvSpPr>
        <p:spPr>
          <a:xfrm>
            <a:off x="4645025" y="2174875"/>
            <a:ext cx="4041900" cy="39513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360"/>
              </a:spcBef>
              <a:spcAft>
                <a:spcPts val="0"/>
              </a:spcAft>
              <a:buClr>
                <a:schemeClr val="dk1"/>
              </a:buClr>
              <a:buSzPts val="1800"/>
              <a:buChar char="•"/>
              <a:defRPr sz="1800"/>
            </a:lvl3pPr>
            <a:lvl4pPr indent="-330200" lvl="3" marL="1828800" rtl="0" algn="l">
              <a:spcBef>
                <a:spcPts val="320"/>
              </a:spcBef>
              <a:spcAft>
                <a:spcPts val="0"/>
              </a:spcAft>
              <a:buClr>
                <a:schemeClr val="dk1"/>
              </a:buClr>
              <a:buSzPts val="1600"/>
              <a:buChar char="–"/>
              <a:defRPr sz="1600"/>
            </a:lvl4pPr>
            <a:lvl5pPr indent="-330200" lvl="4" marL="2286000" rtl="0" algn="l">
              <a:spcBef>
                <a:spcPts val="320"/>
              </a:spcBef>
              <a:spcAft>
                <a:spcPts val="0"/>
              </a:spcAft>
              <a:buClr>
                <a:schemeClr val="dk1"/>
              </a:buClr>
              <a:buSzPts val="1600"/>
              <a:buChar char="»"/>
              <a:defRPr sz="1600"/>
            </a:lvl5pPr>
            <a:lvl6pPr indent="-330200" lvl="5" marL="2743200" rtl="0" algn="l">
              <a:spcBef>
                <a:spcPts val="320"/>
              </a:spcBef>
              <a:spcAft>
                <a:spcPts val="0"/>
              </a:spcAft>
              <a:buClr>
                <a:schemeClr val="dk1"/>
              </a:buClr>
              <a:buSzPts val="1600"/>
              <a:buChar char="•"/>
              <a:defRPr sz="1600"/>
            </a:lvl6pPr>
            <a:lvl7pPr indent="-330200" lvl="6" marL="3200400" rtl="0" algn="l">
              <a:spcBef>
                <a:spcPts val="320"/>
              </a:spcBef>
              <a:spcAft>
                <a:spcPts val="0"/>
              </a:spcAft>
              <a:buClr>
                <a:schemeClr val="dk1"/>
              </a:buClr>
              <a:buSzPts val="1600"/>
              <a:buChar char="•"/>
              <a:defRPr sz="1600"/>
            </a:lvl7pPr>
            <a:lvl8pPr indent="-330200" lvl="7" marL="3657600" rtl="0" algn="l">
              <a:spcBef>
                <a:spcPts val="320"/>
              </a:spcBef>
              <a:spcAft>
                <a:spcPts val="0"/>
              </a:spcAft>
              <a:buClr>
                <a:schemeClr val="dk1"/>
              </a:buClr>
              <a:buSzPts val="1600"/>
              <a:buChar char="•"/>
              <a:defRPr sz="1600"/>
            </a:lvl8pPr>
            <a:lvl9pPr indent="-330200" lvl="8" marL="4114800" rtl="0" algn="l">
              <a:spcBef>
                <a:spcPts val="320"/>
              </a:spcBef>
              <a:spcAft>
                <a:spcPts val="0"/>
              </a:spcAft>
              <a:buClr>
                <a:schemeClr val="dk1"/>
              </a:buClr>
              <a:buSzPts val="1600"/>
              <a:buChar char="•"/>
              <a:defRPr sz="1600"/>
            </a:lvl9pPr>
          </a:lstStyle>
          <a:p/>
        </p:txBody>
      </p:sp>
      <p:sp>
        <p:nvSpPr>
          <p:cNvPr id="121" name="Google Shape;121;p19"/>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2" name="Google Shape;122;p19"/>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3" name="Google Shape;123;p19"/>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4" name="Shape 124"/>
        <p:cNvGrpSpPr/>
        <p:nvPr/>
      </p:nvGrpSpPr>
      <p:grpSpPr>
        <a:xfrm>
          <a:off x="0" y="0"/>
          <a:ext cx="0" cy="0"/>
          <a:chOff x="0" y="0"/>
          <a:chExt cx="0" cy="0"/>
        </a:xfrm>
      </p:grpSpPr>
      <p:sp>
        <p:nvSpPr>
          <p:cNvPr id="125" name="Google Shape;125;p2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20"/>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7" name="Google Shape;127;p20"/>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8" name="Google Shape;128;p20"/>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9" name="Shape 129"/>
        <p:cNvGrpSpPr/>
        <p:nvPr/>
      </p:nvGrpSpPr>
      <p:grpSpPr>
        <a:xfrm>
          <a:off x="0" y="0"/>
          <a:ext cx="0" cy="0"/>
          <a:chOff x="0" y="0"/>
          <a:chExt cx="0" cy="0"/>
        </a:xfrm>
      </p:grpSpPr>
      <p:sp>
        <p:nvSpPr>
          <p:cNvPr id="130" name="Google Shape;130;p21"/>
          <p:cNvSpPr txBox="1"/>
          <p:nvPr>
            <p:ph type="title"/>
          </p:nvPr>
        </p:nvSpPr>
        <p:spPr>
          <a:xfrm>
            <a:off x="457200" y="273050"/>
            <a:ext cx="3008400" cy="11622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1" name="Google Shape;131;p21"/>
          <p:cNvSpPr txBox="1"/>
          <p:nvPr>
            <p:ph idx="1" type="body"/>
          </p:nvPr>
        </p:nvSpPr>
        <p:spPr>
          <a:xfrm>
            <a:off x="3575050" y="273050"/>
            <a:ext cx="5111700" cy="5853000"/>
          </a:xfrm>
          <a:prstGeom prst="rect">
            <a:avLst/>
          </a:prstGeom>
          <a:noFill/>
          <a:ln>
            <a:noFill/>
          </a:ln>
        </p:spPr>
        <p:txBody>
          <a:bodyPr anchorCtr="0" anchor="t" bIns="45700" lIns="91425" spcFirstLastPara="1" rIns="91425" wrap="square" tIns="45700">
            <a:normAutofit/>
          </a:bodyPr>
          <a:lstStyle>
            <a:lvl1pPr indent="-431800" lvl="0" marL="457200" rtl="0" algn="l">
              <a:spcBef>
                <a:spcPts val="640"/>
              </a:spcBef>
              <a:spcAft>
                <a:spcPts val="0"/>
              </a:spcAft>
              <a:buClr>
                <a:schemeClr val="dk1"/>
              </a:buClr>
              <a:buSzPts val="3200"/>
              <a:buChar char="•"/>
              <a:defRPr sz="3200"/>
            </a:lvl1pPr>
            <a:lvl2pPr indent="-406400" lvl="1" marL="914400" rtl="0" algn="l">
              <a:spcBef>
                <a:spcPts val="560"/>
              </a:spcBef>
              <a:spcAft>
                <a:spcPts val="0"/>
              </a:spcAft>
              <a:buClr>
                <a:schemeClr val="dk1"/>
              </a:buClr>
              <a:buSzPts val="2800"/>
              <a:buChar char="–"/>
              <a:defRPr sz="2800"/>
            </a:lvl2pPr>
            <a:lvl3pPr indent="-381000" lvl="2" marL="1371600" rtl="0" algn="l">
              <a:spcBef>
                <a:spcPts val="48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132" name="Google Shape;132;p21"/>
          <p:cNvSpPr txBox="1"/>
          <p:nvPr>
            <p:ph idx="2" type="body"/>
          </p:nvPr>
        </p:nvSpPr>
        <p:spPr>
          <a:xfrm>
            <a:off x="457200" y="1435100"/>
            <a:ext cx="30084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33" name="Google Shape;133;p21"/>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4" name="Google Shape;134;p21"/>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5" name="Google Shape;135;p21"/>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22"/>
          <p:cNvSpPr txBox="1"/>
          <p:nvPr>
            <p:ph type="title"/>
          </p:nvPr>
        </p:nvSpPr>
        <p:spPr>
          <a:xfrm>
            <a:off x="1792288" y="4800600"/>
            <a:ext cx="5486400" cy="566700"/>
          </a:xfrm>
          <a:prstGeom prst="rect">
            <a:avLst/>
          </a:prstGeom>
          <a:noFill/>
          <a:ln>
            <a:noFill/>
          </a:ln>
        </p:spPr>
        <p:txBody>
          <a:bodyPr anchorCtr="0" anchor="b" bIns="45700" lIns="91425" spcFirstLastPara="1" rIns="91425" wrap="square" tIns="45700">
            <a:normAutofit/>
          </a:bodyPr>
          <a:lstStyle>
            <a:lvl1pPr lvl="0" rtl="0" algn="l">
              <a:spcBef>
                <a:spcPts val="0"/>
              </a:spcBef>
              <a:spcAft>
                <a:spcPts val="0"/>
              </a:spcAft>
              <a:buClr>
                <a:schemeClr val="dk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2"/>
          <p:cNvSpPr/>
          <p:nvPr>
            <p:ph idx="2" type="pic"/>
          </p:nvPr>
        </p:nvSpPr>
        <p:spPr>
          <a:xfrm>
            <a:off x="1792288" y="612775"/>
            <a:ext cx="5486400" cy="4114800"/>
          </a:xfrm>
          <a:prstGeom prst="rect">
            <a:avLst/>
          </a:prstGeom>
          <a:noFill/>
          <a:ln>
            <a:noFill/>
          </a:ln>
        </p:spPr>
      </p:sp>
      <p:sp>
        <p:nvSpPr>
          <p:cNvPr id="139" name="Google Shape;139;p22"/>
          <p:cNvSpPr txBox="1"/>
          <p:nvPr>
            <p:ph idx="1" type="body"/>
          </p:nvPr>
        </p:nvSpPr>
        <p:spPr>
          <a:xfrm>
            <a:off x="1792288" y="5367338"/>
            <a:ext cx="5486400" cy="8049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1400"/>
              <a:buNone/>
              <a:defRPr sz="1400"/>
            </a:lvl1pPr>
            <a:lvl2pPr indent="-228600" lvl="1" marL="914400" rtl="0" algn="l">
              <a:spcBef>
                <a:spcPts val="24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180"/>
              </a:spcBef>
              <a:spcAft>
                <a:spcPts val="0"/>
              </a:spcAft>
              <a:buClr>
                <a:schemeClr val="dk1"/>
              </a:buClr>
              <a:buSzPts val="900"/>
              <a:buNone/>
              <a:defRPr sz="900"/>
            </a:lvl4pPr>
            <a:lvl5pPr indent="-228600" lvl="4" marL="2286000" rtl="0" algn="l">
              <a:spcBef>
                <a:spcPts val="180"/>
              </a:spcBef>
              <a:spcAft>
                <a:spcPts val="0"/>
              </a:spcAft>
              <a:buClr>
                <a:schemeClr val="dk1"/>
              </a:buClr>
              <a:buSzPts val="900"/>
              <a:buNone/>
              <a:defRPr sz="900"/>
            </a:lvl5pPr>
            <a:lvl6pPr indent="-228600" lvl="5" marL="2743200" rtl="0" algn="l">
              <a:spcBef>
                <a:spcPts val="180"/>
              </a:spcBef>
              <a:spcAft>
                <a:spcPts val="0"/>
              </a:spcAft>
              <a:buClr>
                <a:schemeClr val="dk1"/>
              </a:buClr>
              <a:buSzPts val="900"/>
              <a:buNone/>
              <a:defRPr sz="900"/>
            </a:lvl6pPr>
            <a:lvl7pPr indent="-228600" lvl="6" marL="3200400" rtl="0" algn="l">
              <a:spcBef>
                <a:spcPts val="180"/>
              </a:spcBef>
              <a:spcAft>
                <a:spcPts val="0"/>
              </a:spcAft>
              <a:buClr>
                <a:schemeClr val="dk1"/>
              </a:buClr>
              <a:buSzPts val="900"/>
              <a:buNone/>
              <a:defRPr sz="900"/>
            </a:lvl7pPr>
            <a:lvl8pPr indent="-228600" lvl="7" marL="3657600" rtl="0" algn="l">
              <a:spcBef>
                <a:spcPts val="180"/>
              </a:spcBef>
              <a:spcAft>
                <a:spcPts val="0"/>
              </a:spcAft>
              <a:buClr>
                <a:schemeClr val="dk1"/>
              </a:buClr>
              <a:buSzPts val="900"/>
              <a:buNone/>
              <a:defRPr sz="900"/>
            </a:lvl8pPr>
            <a:lvl9pPr indent="-228600" lvl="8" marL="4114800" rtl="0" algn="l">
              <a:spcBef>
                <a:spcPts val="180"/>
              </a:spcBef>
              <a:spcAft>
                <a:spcPts val="0"/>
              </a:spcAft>
              <a:buClr>
                <a:schemeClr val="dk1"/>
              </a:buClr>
              <a:buSzPts val="900"/>
              <a:buNone/>
              <a:defRPr sz="900"/>
            </a:lvl9pPr>
          </a:lstStyle>
          <a:p/>
        </p:txBody>
      </p:sp>
      <p:sp>
        <p:nvSpPr>
          <p:cNvPr id="140" name="Google Shape;140;p22"/>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1" name="Google Shape;141;p22"/>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2" name="Google Shape;142;p22"/>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3" name="Shape 143"/>
        <p:cNvGrpSpPr/>
        <p:nvPr/>
      </p:nvGrpSpPr>
      <p:grpSpPr>
        <a:xfrm>
          <a:off x="0" y="0"/>
          <a:ext cx="0" cy="0"/>
          <a:chOff x="0" y="0"/>
          <a:chExt cx="0" cy="0"/>
        </a:xfrm>
      </p:grpSpPr>
      <p:sp>
        <p:nvSpPr>
          <p:cNvPr id="144" name="Google Shape;144;p2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5" name="Google Shape;145;p23"/>
          <p:cNvSpPr txBox="1"/>
          <p:nvPr>
            <p:ph idx="1" type="body"/>
          </p:nvPr>
        </p:nvSpPr>
        <p:spPr>
          <a:xfrm rot="5400000">
            <a:off x="2308950" y="-251550"/>
            <a:ext cx="4526100" cy="82296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46" name="Google Shape;146;p2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7" name="Google Shape;147;p2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48" name="Google Shape;148;p2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9" name="Shape 149"/>
        <p:cNvGrpSpPr/>
        <p:nvPr/>
      </p:nvGrpSpPr>
      <p:grpSpPr>
        <a:xfrm>
          <a:off x="0" y="0"/>
          <a:ext cx="0" cy="0"/>
          <a:chOff x="0" y="0"/>
          <a:chExt cx="0" cy="0"/>
        </a:xfrm>
      </p:grpSpPr>
      <p:sp>
        <p:nvSpPr>
          <p:cNvPr id="150" name="Google Shape;150;p24"/>
          <p:cNvSpPr txBox="1"/>
          <p:nvPr>
            <p:ph type="title"/>
          </p:nvPr>
        </p:nvSpPr>
        <p:spPr>
          <a:xfrm rot="5400000">
            <a:off x="4732350" y="2171688"/>
            <a:ext cx="5851500" cy="20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1" name="Google Shape;151;p24"/>
          <p:cNvSpPr txBox="1"/>
          <p:nvPr>
            <p:ph idx="1" type="body"/>
          </p:nvPr>
        </p:nvSpPr>
        <p:spPr>
          <a:xfrm rot="5400000">
            <a:off x="541350" y="190488"/>
            <a:ext cx="5851500" cy="60198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152" name="Google Shape;152;p24"/>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3" name="Google Shape;153;p24"/>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4" name="Google Shape;154;p24"/>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1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82" name="Google Shape;8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4" name="Google Shape;8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5" name="Google Shape;8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3.jp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34.png"/><Relationship Id="rId6" Type="http://schemas.openxmlformats.org/officeDocument/2006/relationships/image" Target="../media/image3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0.png"/><Relationship Id="rId5"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7.png"/><Relationship Id="rId4" Type="http://schemas.openxmlformats.org/officeDocument/2006/relationships/image" Target="../media/image2.png"/><Relationship Id="rId5" Type="http://schemas.openxmlformats.org/officeDocument/2006/relationships/image" Target="../media/image5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2.png"/><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4.png"/><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4.png"/><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3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png"/><Relationship Id="rId4"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png"/><Relationship Id="rId4" Type="http://schemas.openxmlformats.org/officeDocument/2006/relationships/image" Target="../media/image40.png"/><Relationship Id="rId5"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png"/><Relationship Id="rId4" Type="http://schemas.openxmlformats.org/officeDocument/2006/relationships/image" Target="../media/image41.jpg"/><Relationship Id="rId5" Type="http://schemas.openxmlformats.org/officeDocument/2006/relationships/image" Target="../media/image4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png"/><Relationship Id="rId4" Type="http://schemas.openxmlformats.org/officeDocument/2006/relationships/image" Target="../media/image42.jpg"/><Relationship Id="rId5" Type="http://schemas.openxmlformats.org/officeDocument/2006/relationships/image" Target="../media/image4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4.png"/><Relationship Id="rId4" Type="http://schemas.openxmlformats.org/officeDocument/2006/relationships/image" Target="../media/image43.jpg"/><Relationship Id="rId5" Type="http://schemas.openxmlformats.org/officeDocument/2006/relationships/image" Target="../media/image5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png"/><Relationship Id="rId4" Type="http://schemas.openxmlformats.org/officeDocument/2006/relationships/image" Target="../media/image5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4.png"/><Relationship Id="rId4" Type="http://schemas.openxmlformats.org/officeDocument/2006/relationships/image" Target="../media/image4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png"/><Relationship Id="rId4" Type="http://schemas.openxmlformats.org/officeDocument/2006/relationships/image" Target="../media/image5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158" name="Shape 158"/>
        <p:cNvGrpSpPr/>
        <p:nvPr/>
      </p:nvGrpSpPr>
      <p:grpSpPr>
        <a:xfrm>
          <a:off x="0" y="0"/>
          <a:ext cx="0" cy="0"/>
          <a:chOff x="0" y="0"/>
          <a:chExt cx="0" cy="0"/>
        </a:xfrm>
      </p:grpSpPr>
      <p:pic>
        <p:nvPicPr>
          <p:cNvPr id="159" name="Google Shape;159;p25"/>
          <p:cNvPicPr preferRelativeResize="0"/>
          <p:nvPr/>
        </p:nvPicPr>
        <p:blipFill rotWithShape="1">
          <a:blip r:embed="rId3">
            <a:alphaModFix amt="65999"/>
          </a:blip>
          <a:srcRect b="0" l="0" r="0" t="0"/>
          <a:stretch/>
        </p:blipFill>
        <p:spPr>
          <a:xfrm>
            <a:off x="729161" y="101609"/>
            <a:ext cx="16829679" cy="10083783"/>
          </a:xfrm>
          <a:prstGeom prst="rect">
            <a:avLst/>
          </a:prstGeom>
          <a:noFill/>
          <a:ln>
            <a:noFill/>
          </a:ln>
        </p:spPr>
      </p:pic>
      <p:pic>
        <p:nvPicPr>
          <p:cNvPr id="160" name="Google Shape;160;p25"/>
          <p:cNvPicPr preferRelativeResize="0"/>
          <p:nvPr/>
        </p:nvPicPr>
        <p:blipFill rotWithShape="1">
          <a:blip r:embed="rId4">
            <a:alphaModFix/>
          </a:blip>
          <a:srcRect b="0" l="0" r="0" t="0"/>
          <a:stretch/>
        </p:blipFill>
        <p:spPr>
          <a:xfrm rot="5400000">
            <a:off x="6955776" y="7856643"/>
            <a:ext cx="243023" cy="151558"/>
          </a:xfrm>
          <a:prstGeom prst="rect">
            <a:avLst/>
          </a:prstGeom>
          <a:noFill/>
          <a:ln>
            <a:noFill/>
          </a:ln>
        </p:spPr>
      </p:pic>
      <p:pic>
        <p:nvPicPr>
          <p:cNvPr id="161" name="Google Shape;161;p25"/>
          <p:cNvPicPr preferRelativeResize="0"/>
          <p:nvPr/>
        </p:nvPicPr>
        <p:blipFill rotWithShape="1">
          <a:blip r:embed="rId5">
            <a:alphaModFix/>
          </a:blip>
          <a:srcRect b="0" l="0" r="0" t="0"/>
          <a:stretch/>
        </p:blipFill>
        <p:spPr>
          <a:xfrm>
            <a:off x="442848" y="8692051"/>
            <a:ext cx="3166487" cy="1132498"/>
          </a:xfrm>
          <a:prstGeom prst="rect">
            <a:avLst/>
          </a:prstGeom>
          <a:noFill/>
          <a:ln>
            <a:noFill/>
          </a:ln>
        </p:spPr>
      </p:pic>
      <p:grpSp>
        <p:nvGrpSpPr>
          <p:cNvPr id="162" name="Google Shape;162;p25"/>
          <p:cNvGrpSpPr/>
          <p:nvPr/>
        </p:nvGrpSpPr>
        <p:grpSpPr>
          <a:xfrm>
            <a:off x="1493512" y="101609"/>
            <a:ext cx="14827275" cy="6250659"/>
            <a:chOff x="0" y="0"/>
            <a:chExt cx="19769700" cy="8334212"/>
          </a:xfrm>
        </p:grpSpPr>
        <p:sp>
          <p:nvSpPr>
            <p:cNvPr id="163" name="Google Shape;163;p25"/>
            <p:cNvSpPr txBox="1"/>
            <p:nvPr/>
          </p:nvSpPr>
          <p:spPr>
            <a:xfrm>
              <a:off x="0" y="1780712"/>
              <a:ext cx="19769700" cy="6553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lang="en-US" sz="15966">
                  <a:solidFill>
                    <a:srgbClr val="31696B"/>
                  </a:solidFill>
                  <a:latin typeface="Lexend"/>
                  <a:ea typeface="Lexend"/>
                  <a:cs typeface="Lexend"/>
                  <a:sym typeface="Lexend"/>
                </a:rPr>
                <a:t>The Curve of Spee</a:t>
              </a:r>
              <a:endParaRPr b="1">
                <a:latin typeface="Lexend"/>
                <a:ea typeface="Lexend"/>
                <a:cs typeface="Lexend"/>
                <a:sym typeface="Lexend"/>
              </a:endParaRPr>
            </a:p>
          </p:txBody>
        </p:sp>
        <p:sp>
          <p:nvSpPr>
            <p:cNvPr id="164" name="Google Shape;164;p25"/>
            <p:cNvSpPr txBox="1"/>
            <p:nvPr/>
          </p:nvSpPr>
          <p:spPr>
            <a:xfrm>
              <a:off x="0" y="0"/>
              <a:ext cx="19769700" cy="369300"/>
            </a:xfrm>
            <a:prstGeom prst="rect">
              <a:avLst/>
            </a:prstGeom>
            <a:noFill/>
            <a:ln>
              <a:noFill/>
            </a:ln>
          </p:spPr>
          <p:txBody>
            <a:bodyPr anchorCtr="0" anchor="t" bIns="0" lIns="0" spcFirstLastPara="1" rIns="0" wrap="square" tIns="0">
              <a:spAutoFit/>
            </a:bodyPr>
            <a:lstStyle/>
            <a:p>
              <a:pPr indent="0" lvl="0" marL="0" marR="0" rtl="0" algn="l">
                <a:lnSpc>
                  <a:spcPct val="331111"/>
                </a:lnSpc>
                <a:spcBef>
                  <a:spcPts val="0"/>
                </a:spcBef>
                <a:spcAft>
                  <a:spcPts val="0"/>
                </a:spcAft>
                <a:buNone/>
              </a:pPr>
              <a:r>
                <a:t/>
              </a:r>
              <a:endParaRPr i="0" sz="1800" u="none" cap="none" strike="noStrike">
                <a:solidFill>
                  <a:schemeClr val="dk1"/>
                </a:solidFill>
                <a:latin typeface="Lexend"/>
                <a:ea typeface="Lexend"/>
                <a:cs typeface="Lexend"/>
                <a:sym typeface="Lexend"/>
              </a:endParaRPr>
            </a:p>
          </p:txBody>
        </p:sp>
      </p:grpSp>
      <p:grpSp>
        <p:nvGrpSpPr>
          <p:cNvPr id="165" name="Google Shape;165;p25"/>
          <p:cNvGrpSpPr/>
          <p:nvPr/>
        </p:nvGrpSpPr>
        <p:grpSpPr>
          <a:xfrm>
            <a:off x="6000155" y="8197237"/>
            <a:ext cx="6541951" cy="1061063"/>
            <a:chOff x="0" y="0"/>
            <a:chExt cx="8722603" cy="1414750"/>
          </a:xfrm>
        </p:grpSpPr>
        <p:sp>
          <p:nvSpPr>
            <p:cNvPr id="166" name="Google Shape;166;p25"/>
            <p:cNvSpPr/>
            <p:nvPr/>
          </p:nvSpPr>
          <p:spPr>
            <a:xfrm>
              <a:off x="0" y="0"/>
              <a:ext cx="8722603" cy="1414750"/>
            </a:xfrm>
            <a:custGeom>
              <a:rect b="b" l="l" r="r" t="t"/>
              <a:pathLst>
                <a:path extrusionOk="0" h="1590605" w="9806828">
                  <a:moveTo>
                    <a:pt x="9253107" y="1590605"/>
                  </a:moveTo>
                  <a:lnTo>
                    <a:pt x="553720" y="1590605"/>
                  </a:lnTo>
                  <a:cubicBezTo>
                    <a:pt x="247650" y="1590605"/>
                    <a:pt x="0" y="1234568"/>
                    <a:pt x="0" y="796260"/>
                  </a:cubicBezTo>
                  <a:cubicBezTo>
                    <a:pt x="0" y="356125"/>
                    <a:pt x="247650" y="0"/>
                    <a:pt x="553720" y="0"/>
                  </a:cubicBezTo>
                  <a:lnTo>
                    <a:pt x="9253107" y="0"/>
                  </a:lnTo>
                  <a:cubicBezTo>
                    <a:pt x="9559178" y="0"/>
                    <a:pt x="9806828" y="356125"/>
                    <a:pt x="9806828" y="796260"/>
                  </a:cubicBezTo>
                  <a:cubicBezTo>
                    <a:pt x="9805557" y="1234568"/>
                    <a:pt x="9557907" y="1590605"/>
                    <a:pt x="9253107" y="1590605"/>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xend"/>
                <a:ea typeface="Lexend"/>
                <a:cs typeface="Lexend"/>
                <a:sym typeface="Lexend"/>
              </a:endParaRPr>
            </a:p>
          </p:txBody>
        </p:sp>
        <p:sp>
          <p:nvSpPr>
            <p:cNvPr id="167" name="Google Shape;167;p25"/>
            <p:cNvSpPr txBox="1"/>
            <p:nvPr/>
          </p:nvSpPr>
          <p:spPr>
            <a:xfrm>
              <a:off x="721333" y="250225"/>
              <a:ext cx="7278900" cy="923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4500" u="none" cap="none" strike="noStrike">
                  <a:solidFill>
                    <a:srgbClr val="FFFFFB"/>
                  </a:solidFill>
                  <a:latin typeface="Lexend"/>
                  <a:ea typeface="Lexend"/>
                  <a:cs typeface="Lexend"/>
                  <a:sym typeface="Lexend"/>
                </a:rPr>
                <a:t>from TMJ Disease</a:t>
              </a:r>
              <a:endParaRPr>
                <a:latin typeface="Lexend"/>
                <a:ea typeface="Lexend"/>
                <a:cs typeface="Lexend"/>
                <a:sym typeface="Lexend"/>
              </a:endParaRPr>
            </a:p>
          </p:txBody>
        </p:sp>
      </p:grpSp>
      <p:sp>
        <p:nvSpPr>
          <p:cNvPr id="168" name="Google Shape;168;p25"/>
          <p:cNvSpPr txBox="1"/>
          <p:nvPr/>
        </p:nvSpPr>
        <p:spPr>
          <a:xfrm>
            <a:off x="3274350" y="6490450"/>
            <a:ext cx="11739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Font typeface="Arial"/>
              <a:buNone/>
            </a:pPr>
            <a:r>
              <a:rPr b="1" lang="en-US" sz="4800">
                <a:solidFill>
                  <a:srgbClr val="31696B"/>
                </a:solidFill>
                <a:latin typeface="Lexend"/>
                <a:ea typeface="Lexend"/>
                <a:cs typeface="Lexend"/>
                <a:sym typeface="Lexend"/>
              </a:rPr>
              <a:t>Hyoid Connection</a:t>
            </a:r>
            <a:endParaRPr sz="480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46" name="Shape 246"/>
        <p:cNvGrpSpPr/>
        <p:nvPr/>
      </p:nvGrpSpPr>
      <p:grpSpPr>
        <a:xfrm>
          <a:off x="0" y="0"/>
          <a:ext cx="0" cy="0"/>
          <a:chOff x="0" y="0"/>
          <a:chExt cx="0" cy="0"/>
        </a:xfrm>
      </p:grpSpPr>
      <p:sp>
        <p:nvSpPr>
          <p:cNvPr id="247" name="Google Shape;247;p34"/>
          <p:cNvSpPr/>
          <p:nvPr/>
        </p:nvSpPr>
        <p:spPr>
          <a:xfrm>
            <a:off x="-17850" y="1163825"/>
            <a:ext cx="18288000" cy="9123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4"/>
          <p:cNvSpPr txBox="1"/>
          <p:nvPr/>
        </p:nvSpPr>
        <p:spPr>
          <a:xfrm>
            <a:off x="132100" y="0"/>
            <a:ext cx="17994900" cy="1231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999">
                <a:solidFill>
                  <a:srgbClr val="FFFFFB"/>
                </a:solidFill>
                <a:latin typeface="Lexend"/>
                <a:ea typeface="Lexend"/>
                <a:cs typeface="Lexend"/>
                <a:sym typeface="Lexend"/>
              </a:rPr>
              <a:t>Muscles Affecting Hyoid Position </a:t>
            </a:r>
            <a:endParaRPr sz="7999">
              <a:solidFill>
                <a:srgbClr val="FFFFFB"/>
              </a:solidFill>
              <a:latin typeface="Lexend"/>
              <a:ea typeface="Lexend"/>
              <a:cs typeface="Lexend"/>
              <a:sym typeface="Lexend"/>
            </a:endParaRPr>
          </a:p>
        </p:txBody>
      </p:sp>
      <p:pic>
        <p:nvPicPr>
          <p:cNvPr id="249" name="Google Shape;249;p34"/>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250" name="Google Shape;250;p34"/>
          <p:cNvPicPr preferRelativeResize="0"/>
          <p:nvPr/>
        </p:nvPicPr>
        <p:blipFill rotWithShape="1">
          <a:blip r:embed="rId4">
            <a:alphaModFix/>
          </a:blip>
          <a:srcRect b="24759" l="12335" r="1159" t="19019"/>
          <a:stretch/>
        </p:blipFill>
        <p:spPr>
          <a:xfrm>
            <a:off x="132100" y="1240025"/>
            <a:ext cx="15621201" cy="9055800"/>
          </a:xfrm>
          <a:prstGeom prst="rect">
            <a:avLst/>
          </a:prstGeom>
          <a:noFill/>
          <a:ln cap="flat" cmpd="sng" w="9525">
            <a:solidFill>
              <a:schemeClr val="lt1"/>
            </a:solidFill>
            <a:prstDash val="solid"/>
            <a:round/>
            <a:headEnd len="sm" w="sm" type="none"/>
            <a:tailEnd len="sm" w="sm" type="none"/>
          </a:ln>
        </p:spPr>
      </p:pic>
      <p:sp>
        <p:nvSpPr>
          <p:cNvPr id="251" name="Google Shape;251;p34"/>
          <p:cNvSpPr txBox="1"/>
          <p:nvPr/>
        </p:nvSpPr>
        <p:spPr>
          <a:xfrm>
            <a:off x="449750" y="1643700"/>
            <a:ext cx="8527800" cy="28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3100">
                <a:solidFill>
                  <a:schemeClr val="dk1"/>
                </a:solidFill>
                <a:latin typeface="Lexend"/>
                <a:ea typeface="Lexend"/>
                <a:cs typeface="Lexend"/>
                <a:sym typeface="Lexend"/>
              </a:rPr>
              <a:t>Hyoid Bones</a:t>
            </a:r>
            <a:endParaRPr sz="3100">
              <a:solidFill>
                <a:schemeClr val="dk1"/>
              </a:solidFill>
              <a:latin typeface="Lexend"/>
              <a:ea typeface="Lexend"/>
              <a:cs typeface="Lexend"/>
              <a:sym typeface="Lexend"/>
            </a:endParaRPr>
          </a:p>
          <a:p>
            <a:pPr indent="0" lvl="0" marL="0" marR="0" rtl="0" algn="l">
              <a:lnSpc>
                <a:spcPct val="100000"/>
              </a:lnSpc>
              <a:spcBef>
                <a:spcPts val="0"/>
              </a:spcBef>
              <a:spcAft>
                <a:spcPts val="0"/>
              </a:spcAft>
              <a:buNone/>
            </a:pPr>
            <a:r>
              <a:rPr lang="en-US" sz="3100">
                <a:solidFill>
                  <a:schemeClr val="dk1"/>
                </a:solidFill>
                <a:latin typeface="Lexend"/>
                <a:ea typeface="Lexend"/>
                <a:cs typeface="Lexend"/>
                <a:sym typeface="Lexend"/>
              </a:rPr>
              <a:t>“It is at the level of the fourth cervical vertebrae and its greater cornu extends back on a level with the angle of the mandible”</a:t>
            </a:r>
            <a:endParaRPr sz="3100">
              <a:solidFill>
                <a:schemeClr val="dk1"/>
              </a:solidFill>
              <a:latin typeface="Lexend"/>
              <a:ea typeface="Lexend"/>
              <a:cs typeface="Lexend"/>
              <a:sym typeface="Lexend"/>
            </a:endParaRPr>
          </a:p>
          <a:p>
            <a:pPr indent="-425450" lvl="0" marL="457200" marR="0" rtl="0" algn="l">
              <a:lnSpc>
                <a:spcPct val="100000"/>
              </a:lnSpc>
              <a:spcBef>
                <a:spcPts val="0"/>
              </a:spcBef>
              <a:spcAft>
                <a:spcPts val="0"/>
              </a:spcAft>
              <a:buClr>
                <a:schemeClr val="dk1"/>
              </a:buClr>
              <a:buSzPts val="3100"/>
              <a:buFont typeface="Lexend"/>
              <a:buChar char="-"/>
            </a:pPr>
            <a:r>
              <a:rPr lang="en-US" sz="3100">
                <a:solidFill>
                  <a:schemeClr val="dk1"/>
                </a:solidFill>
                <a:latin typeface="Lexend"/>
                <a:ea typeface="Lexend"/>
                <a:cs typeface="Lexend"/>
                <a:sym typeface="Lexend"/>
              </a:rPr>
              <a:t>Pg 57 Grays Anatomy</a:t>
            </a:r>
            <a:endParaRPr sz="3100">
              <a:solidFill>
                <a:schemeClr val="dk1"/>
              </a:solidFill>
              <a:latin typeface="Lexend"/>
              <a:ea typeface="Lexend"/>
              <a:cs typeface="Lexend"/>
              <a:sym typeface="Lexend"/>
            </a:endParaRPr>
          </a:p>
        </p:txBody>
      </p:sp>
      <p:sp>
        <p:nvSpPr>
          <p:cNvPr id="252" name="Google Shape;252;p34"/>
          <p:cNvSpPr txBox="1"/>
          <p:nvPr/>
        </p:nvSpPr>
        <p:spPr>
          <a:xfrm>
            <a:off x="12397975" y="5090350"/>
            <a:ext cx="5643600" cy="4910100"/>
          </a:xfrm>
          <a:prstGeom prst="rect">
            <a:avLst/>
          </a:prstGeom>
          <a:noFill/>
          <a:ln>
            <a:noFill/>
          </a:ln>
        </p:spPr>
        <p:txBody>
          <a:bodyPr anchorCtr="0" anchor="t" bIns="0" lIns="0" spcFirstLastPara="1" rIns="0" wrap="square" tIns="0">
            <a:spAutoFit/>
          </a:bodyPr>
          <a:lstStyle/>
          <a:p>
            <a:pPr indent="-412750" lvl="0" marL="457200" marR="0" rtl="0" algn="l">
              <a:lnSpc>
                <a:spcPct val="100000"/>
              </a:lnSpc>
              <a:spcBef>
                <a:spcPts val="0"/>
              </a:spcBef>
              <a:spcAft>
                <a:spcPts val="0"/>
              </a:spcAft>
              <a:buClr>
                <a:schemeClr val="dk1"/>
              </a:buClr>
              <a:buSzPts val="2900"/>
              <a:buFont typeface="Lexend"/>
              <a:buChar char="-"/>
            </a:pPr>
            <a:r>
              <a:rPr lang="en-US" sz="2900">
                <a:solidFill>
                  <a:schemeClr val="dk1"/>
                </a:solidFill>
                <a:latin typeface="Lexend"/>
                <a:ea typeface="Lexend"/>
                <a:cs typeface="Lexend"/>
                <a:sym typeface="Lexend"/>
              </a:rPr>
              <a:t>Stylohyoid muscle perforated by the posterior digastric on the greater cornu of the hyoid. </a:t>
            </a:r>
            <a:endParaRPr sz="2900">
              <a:solidFill>
                <a:schemeClr val="dk1"/>
              </a:solidFill>
              <a:latin typeface="Lexend"/>
              <a:ea typeface="Lexend"/>
              <a:cs typeface="Lexend"/>
              <a:sym typeface="Lexend"/>
            </a:endParaRPr>
          </a:p>
          <a:p>
            <a:pPr indent="0" lvl="0" marL="457200" marR="0" rtl="0" algn="l">
              <a:lnSpc>
                <a:spcPct val="100000"/>
              </a:lnSpc>
              <a:spcBef>
                <a:spcPts val="0"/>
              </a:spcBef>
              <a:spcAft>
                <a:spcPts val="0"/>
              </a:spcAft>
              <a:buNone/>
            </a:pPr>
            <a:r>
              <a:t/>
            </a:r>
            <a:endParaRPr sz="2900">
              <a:solidFill>
                <a:schemeClr val="dk1"/>
              </a:solidFill>
              <a:latin typeface="Lexend"/>
              <a:ea typeface="Lexend"/>
              <a:cs typeface="Lexend"/>
              <a:sym typeface="Lexend"/>
            </a:endParaRPr>
          </a:p>
          <a:p>
            <a:pPr indent="-412750" lvl="0" marL="457200" marR="0" rtl="0" algn="l">
              <a:lnSpc>
                <a:spcPct val="100000"/>
              </a:lnSpc>
              <a:spcBef>
                <a:spcPts val="0"/>
              </a:spcBef>
              <a:spcAft>
                <a:spcPts val="0"/>
              </a:spcAft>
              <a:buClr>
                <a:schemeClr val="dk1"/>
              </a:buClr>
              <a:buSzPts val="2900"/>
              <a:buFont typeface="Lexend"/>
              <a:buChar char="-"/>
            </a:pPr>
            <a:r>
              <a:rPr lang="en-US" sz="2900">
                <a:solidFill>
                  <a:schemeClr val="dk1"/>
                </a:solidFill>
                <a:latin typeface="Lexend"/>
                <a:ea typeface="Lexend"/>
                <a:cs typeface="Lexend"/>
                <a:sym typeface="Lexend"/>
              </a:rPr>
              <a:t>“The two bellies end in an INTERACTIVE TENSION which PERFORATES the stylohyoideous muscle and is held in connection </a:t>
            </a:r>
            <a:r>
              <a:rPr lang="en-US" sz="2900">
                <a:solidFill>
                  <a:schemeClr val="dk1"/>
                </a:solidFill>
                <a:latin typeface="Lexend"/>
                <a:ea typeface="Lexend"/>
                <a:cs typeface="Lexend"/>
                <a:sym typeface="Lexend"/>
              </a:rPr>
              <a:t>with</a:t>
            </a:r>
            <a:r>
              <a:rPr lang="en-US" sz="2900">
                <a:solidFill>
                  <a:schemeClr val="dk1"/>
                </a:solidFill>
                <a:latin typeface="Lexend"/>
                <a:ea typeface="Lexend"/>
                <a:cs typeface="Lexend"/>
                <a:sym typeface="Lexend"/>
              </a:rPr>
              <a:t> the side of the body</a:t>
            </a:r>
            <a:endParaRPr sz="2900">
              <a:solidFill>
                <a:schemeClr val="dk1"/>
              </a:solidFill>
              <a:latin typeface="Lexend"/>
              <a:ea typeface="Lexend"/>
              <a:cs typeface="Lexend"/>
              <a:sym typeface="Lexe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56" name="Shape 256"/>
        <p:cNvGrpSpPr/>
        <p:nvPr/>
      </p:nvGrpSpPr>
      <p:grpSpPr>
        <a:xfrm>
          <a:off x="0" y="0"/>
          <a:ext cx="0" cy="0"/>
          <a:chOff x="0" y="0"/>
          <a:chExt cx="0" cy="0"/>
        </a:xfrm>
      </p:grpSpPr>
      <p:sp>
        <p:nvSpPr>
          <p:cNvPr id="257" name="Google Shape;257;p35"/>
          <p:cNvSpPr/>
          <p:nvPr/>
        </p:nvSpPr>
        <p:spPr>
          <a:xfrm>
            <a:off x="3686700" y="859025"/>
            <a:ext cx="10933800" cy="849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pic>
        <p:nvPicPr>
          <p:cNvPr id="258" name="Google Shape;258;p35"/>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sp>
        <p:nvSpPr>
          <p:cNvPr id="259" name="Google Shape;259;p35"/>
          <p:cNvSpPr txBox="1"/>
          <p:nvPr/>
        </p:nvSpPr>
        <p:spPr>
          <a:xfrm>
            <a:off x="4191000" y="1472825"/>
            <a:ext cx="9908100" cy="7118700"/>
          </a:xfrm>
          <a:prstGeom prst="rect">
            <a:avLst/>
          </a:prstGeom>
          <a:noFill/>
          <a:ln cap="flat" cmpd="sng" w="9525">
            <a:solidFill>
              <a:srgbClr val="3169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7200">
                <a:solidFill>
                  <a:srgbClr val="31696B"/>
                </a:solidFill>
                <a:latin typeface="Verdana"/>
                <a:ea typeface="Verdana"/>
                <a:cs typeface="Verdana"/>
                <a:sym typeface="Verdana"/>
              </a:rPr>
              <a:t>Optimization of bite and posture optimizes airway and diaphragmatic breathing</a:t>
            </a:r>
            <a:endParaRPr b="1" sz="7200">
              <a:solidFill>
                <a:srgbClr val="31696B"/>
              </a:solidFill>
              <a:latin typeface="Verdana"/>
              <a:ea typeface="Verdana"/>
              <a:cs typeface="Verdana"/>
              <a:sym typeface="Verdan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263" name="Shape 263"/>
        <p:cNvGrpSpPr/>
        <p:nvPr/>
      </p:nvGrpSpPr>
      <p:grpSpPr>
        <a:xfrm>
          <a:off x="0" y="0"/>
          <a:ext cx="0" cy="0"/>
          <a:chOff x="0" y="0"/>
          <a:chExt cx="0" cy="0"/>
        </a:xfrm>
      </p:grpSpPr>
      <p:pic>
        <p:nvPicPr>
          <p:cNvPr id="264" name="Google Shape;264;p36"/>
          <p:cNvPicPr preferRelativeResize="0"/>
          <p:nvPr/>
        </p:nvPicPr>
        <p:blipFill rotWithShape="1">
          <a:blip r:embed="rId3">
            <a:alphaModFix/>
          </a:blip>
          <a:srcRect b="22724" l="1453" r="4560" t="28592"/>
          <a:stretch/>
        </p:blipFill>
        <p:spPr>
          <a:xfrm>
            <a:off x="0" y="2690775"/>
            <a:ext cx="18287999" cy="7321709"/>
          </a:xfrm>
          <a:prstGeom prst="rect">
            <a:avLst/>
          </a:prstGeom>
          <a:noFill/>
          <a:ln>
            <a:noFill/>
          </a:ln>
        </p:spPr>
      </p:pic>
      <p:grpSp>
        <p:nvGrpSpPr>
          <p:cNvPr id="265" name="Google Shape;265;p36"/>
          <p:cNvGrpSpPr/>
          <p:nvPr/>
        </p:nvGrpSpPr>
        <p:grpSpPr>
          <a:xfrm>
            <a:off x="1181556" y="1181100"/>
            <a:ext cx="203399" cy="837821"/>
            <a:chOff x="608" y="0"/>
            <a:chExt cx="271199" cy="1117094"/>
          </a:xfrm>
        </p:grpSpPr>
        <p:sp>
          <p:nvSpPr>
            <p:cNvPr id="266" name="Google Shape;266;p36"/>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36"/>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6"/>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9" name="Google Shape;269;p36"/>
          <p:cNvSpPr txBox="1"/>
          <p:nvPr/>
        </p:nvSpPr>
        <p:spPr>
          <a:xfrm>
            <a:off x="2049995" y="1022813"/>
            <a:ext cx="11910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The Hyoid - Liz</a:t>
            </a:r>
            <a:endParaRPr>
              <a:latin typeface="Lexend"/>
              <a:ea typeface="Lexend"/>
              <a:cs typeface="Lexend"/>
              <a:sym typeface="Lexe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73" name="Shape 273"/>
        <p:cNvGrpSpPr/>
        <p:nvPr/>
      </p:nvGrpSpPr>
      <p:grpSpPr>
        <a:xfrm>
          <a:off x="0" y="0"/>
          <a:ext cx="0" cy="0"/>
          <a:chOff x="0" y="0"/>
          <a:chExt cx="0" cy="0"/>
        </a:xfrm>
      </p:grpSpPr>
      <p:sp>
        <p:nvSpPr>
          <p:cNvPr id="274" name="Google Shape;274;p37"/>
          <p:cNvSpPr txBox="1"/>
          <p:nvPr/>
        </p:nvSpPr>
        <p:spPr>
          <a:xfrm>
            <a:off x="3191426" y="3797800"/>
            <a:ext cx="115311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12000">
                <a:solidFill>
                  <a:srgbClr val="FFFFFB"/>
                </a:solidFill>
                <a:latin typeface="Lexend"/>
                <a:ea typeface="Lexend"/>
                <a:cs typeface="Lexend"/>
                <a:sym typeface="Lexend"/>
              </a:rPr>
              <a:t>Case Studies </a:t>
            </a:r>
            <a:endParaRPr sz="12000">
              <a:solidFill>
                <a:srgbClr val="FFFFFB"/>
              </a:solidFill>
              <a:latin typeface="Lexend"/>
              <a:ea typeface="Lexend"/>
              <a:cs typeface="Lexend"/>
              <a:sym typeface="Lexend"/>
            </a:endParaRPr>
          </a:p>
        </p:txBody>
      </p:sp>
      <p:pic>
        <p:nvPicPr>
          <p:cNvPr id="275" name="Google Shape;275;p37"/>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79" name="Shape 279"/>
        <p:cNvGrpSpPr/>
        <p:nvPr/>
      </p:nvGrpSpPr>
      <p:grpSpPr>
        <a:xfrm>
          <a:off x="0" y="0"/>
          <a:ext cx="0" cy="0"/>
          <a:chOff x="0" y="0"/>
          <a:chExt cx="0" cy="0"/>
        </a:xfrm>
      </p:grpSpPr>
      <p:sp>
        <p:nvSpPr>
          <p:cNvPr id="280" name="Google Shape;280;p38"/>
          <p:cNvSpPr txBox="1"/>
          <p:nvPr/>
        </p:nvSpPr>
        <p:spPr>
          <a:xfrm>
            <a:off x="1031050" y="870425"/>
            <a:ext cx="15598500" cy="4617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Curve of Spee Cervical </a:t>
            </a:r>
            <a:endParaRPr sz="7499">
              <a:solidFill>
                <a:srgbClr val="FFFFFB"/>
              </a:solidFill>
              <a:latin typeface="Lexend"/>
              <a:ea typeface="Lexend"/>
              <a:cs typeface="Lexend"/>
              <a:sym typeface="Lexend"/>
            </a:endParaRPr>
          </a:p>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Air Way Relationship</a:t>
            </a:r>
            <a:endParaRPr sz="7499">
              <a:solidFill>
                <a:srgbClr val="FFFFFB"/>
              </a:solidFill>
              <a:latin typeface="Lexend"/>
              <a:ea typeface="Lexend"/>
              <a:cs typeface="Lexend"/>
              <a:sym typeface="Lexend"/>
            </a:endParaRPr>
          </a:p>
          <a:p>
            <a:pPr indent="0" lvl="0" marL="0" marR="0" rtl="0" algn="ctr">
              <a:lnSpc>
                <a:spcPct val="100000"/>
              </a:lnSpc>
              <a:spcBef>
                <a:spcPts val="0"/>
              </a:spcBef>
              <a:spcAft>
                <a:spcPts val="0"/>
              </a:spcAft>
              <a:buNone/>
            </a:pPr>
            <a:r>
              <a:t/>
            </a:r>
            <a:endParaRPr sz="7499">
              <a:solidFill>
                <a:srgbClr val="FFFFFB"/>
              </a:solidFill>
              <a:latin typeface="Lexend"/>
              <a:ea typeface="Lexend"/>
              <a:cs typeface="Lexend"/>
              <a:sym typeface="Lexend"/>
            </a:endParaRPr>
          </a:p>
          <a:p>
            <a:pPr indent="0" lvl="0" marL="0" marR="0" rtl="0" algn="ctr">
              <a:lnSpc>
                <a:spcPct val="100000"/>
              </a:lnSpc>
              <a:spcBef>
                <a:spcPts val="0"/>
              </a:spcBef>
              <a:spcAft>
                <a:spcPts val="0"/>
              </a:spcAft>
              <a:buNone/>
            </a:pPr>
            <a:r>
              <a:t/>
            </a:r>
            <a:endParaRPr sz="7499">
              <a:solidFill>
                <a:srgbClr val="FFFFFB"/>
              </a:solidFill>
              <a:latin typeface="Lexend"/>
              <a:ea typeface="Lexend"/>
              <a:cs typeface="Lexend"/>
              <a:sym typeface="Lexend"/>
            </a:endParaRPr>
          </a:p>
        </p:txBody>
      </p:sp>
      <p:grpSp>
        <p:nvGrpSpPr>
          <p:cNvPr id="281" name="Google Shape;281;p38"/>
          <p:cNvGrpSpPr/>
          <p:nvPr/>
        </p:nvGrpSpPr>
        <p:grpSpPr>
          <a:xfrm rot="10800000">
            <a:off x="1031052" y="1030606"/>
            <a:ext cx="201503" cy="835916"/>
            <a:chOff x="608" y="0"/>
            <a:chExt cx="268671" cy="1114554"/>
          </a:xfrm>
        </p:grpSpPr>
        <p:sp>
          <p:nvSpPr>
            <p:cNvPr id="282" name="Google Shape;282;p38"/>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8"/>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8"/>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85" name="Google Shape;285;p38"/>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286" name="Google Shape;286;p38"/>
          <p:cNvPicPr preferRelativeResize="0"/>
          <p:nvPr/>
        </p:nvPicPr>
        <p:blipFill>
          <a:blip r:embed="rId4">
            <a:alphaModFix/>
          </a:blip>
          <a:stretch>
            <a:fillRect/>
          </a:stretch>
        </p:blipFill>
        <p:spPr>
          <a:xfrm>
            <a:off x="-72238" y="3833775"/>
            <a:ext cx="18432474" cy="6040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90" name="Shape 290"/>
        <p:cNvGrpSpPr/>
        <p:nvPr/>
      </p:nvGrpSpPr>
      <p:grpSpPr>
        <a:xfrm>
          <a:off x="0" y="0"/>
          <a:ext cx="0" cy="0"/>
          <a:chOff x="0" y="0"/>
          <a:chExt cx="0" cy="0"/>
        </a:xfrm>
      </p:grpSpPr>
      <p:sp>
        <p:nvSpPr>
          <p:cNvPr id="291" name="Google Shape;291;p39"/>
          <p:cNvSpPr txBox="1"/>
          <p:nvPr/>
        </p:nvSpPr>
        <p:spPr>
          <a:xfrm>
            <a:off x="2050002" y="870425"/>
            <a:ext cx="137418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499">
                <a:solidFill>
                  <a:srgbClr val="FFFFFB"/>
                </a:solidFill>
                <a:latin typeface="Lexend"/>
                <a:ea typeface="Lexend"/>
                <a:cs typeface="Lexend"/>
                <a:sym typeface="Lexend"/>
              </a:rPr>
              <a:t>Curve of Spee</a:t>
            </a:r>
            <a:endParaRPr sz="7499">
              <a:solidFill>
                <a:srgbClr val="FFFFFB"/>
              </a:solidFill>
              <a:latin typeface="Lexend"/>
              <a:ea typeface="Lexend"/>
              <a:cs typeface="Lexend"/>
              <a:sym typeface="Lexend"/>
            </a:endParaRPr>
          </a:p>
        </p:txBody>
      </p:sp>
      <p:grpSp>
        <p:nvGrpSpPr>
          <p:cNvPr id="292" name="Google Shape;292;p39"/>
          <p:cNvGrpSpPr/>
          <p:nvPr/>
        </p:nvGrpSpPr>
        <p:grpSpPr>
          <a:xfrm rot="10800000">
            <a:off x="1031052" y="1030606"/>
            <a:ext cx="201503" cy="835916"/>
            <a:chOff x="608" y="0"/>
            <a:chExt cx="268671" cy="1114554"/>
          </a:xfrm>
        </p:grpSpPr>
        <p:sp>
          <p:nvSpPr>
            <p:cNvPr id="293" name="Google Shape;293;p39"/>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9"/>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9"/>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96" name="Google Shape;296;p39"/>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297" name="Google Shape;297;p39"/>
          <p:cNvPicPr preferRelativeResize="0"/>
          <p:nvPr/>
        </p:nvPicPr>
        <p:blipFill rotWithShape="1">
          <a:blip r:embed="rId4">
            <a:alphaModFix/>
          </a:blip>
          <a:srcRect b="5722" l="0" r="0" t="0"/>
          <a:stretch/>
        </p:blipFill>
        <p:spPr>
          <a:xfrm>
            <a:off x="1156350" y="3860925"/>
            <a:ext cx="16461400" cy="6676600"/>
          </a:xfrm>
          <a:prstGeom prst="rect">
            <a:avLst/>
          </a:prstGeom>
          <a:noFill/>
          <a:ln>
            <a:noFill/>
          </a:ln>
        </p:spPr>
      </p:pic>
      <p:sp>
        <p:nvSpPr>
          <p:cNvPr id="298" name="Google Shape;298;p39"/>
          <p:cNvSpPr txBox="1"/>
          <p:nvPr/>
        </p:nvSpPr>
        <p:spPr>
          <a:xfrm>
            <a:off x="9795700" y="2407125"/>
            <a:ext cx="59961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Before: </a:t>
            </a:r>
            <a:endParaRPr sz="4000">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On Natural Teeth</a:t>
            </a:r>
            <a:endParaRPr sz="4000">
              <a:solidFill>
                <a:srgbClr val="FFFFFB"/>
              </a:solidFill>
              <a:latin typeface="Lexend"/>
              <a:ea typeface="Lexend"/>
              <a:cs typeface="Lexend"/>
              <a:sym typeface="Lexend"/>
            </a:endParaRPr>
          </a:p>
        </p:txBody>
      </p:sp>
      <p:sp>
        <p:nvSpPr>
          <p:cNvPr id="299" name="Google Shape;299;p39"/>
          <p:cNvSpPr txBox="1"/>
          <p:nvPr/>
        </p:nvSpPr>
        <p:spPr>
          <a:xfrm>
            <a:off x="2441700" y="2403325"/>
            <a:ext cx="7800600" cy="123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After</a:t>
            </a:r>
            <a:r>
              <a:rPr lang="en-US" sz="4000">
                <a:solidFill>
                  <a:srgbClr val="FFFFFB"/>
                </a:solidFill>
                <a:latin typeface="Lexend"/>
                <a:ea typeface="Lexend"/>
                <a:cs typeface="Lexend"/>
                <a:sym typeface="Lexend"/>
              </a:rPr>
              <a:t>: </a:t>
            </a:r>
            <a:endParaRPr sz="4000">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Neuromuscular Appliance</a:t>
            </a:r>
            <a:endParaRPr sz="4000">
              <a:solidFill>
                <a:srgbClr val="FFFFFB"/>
              </a:solidFill>
              <a:latin typeface="Lexend"/>
              <a:ea typeface="Lexend"/>
              <a:cs typeface="Lexend"/>
              <a:sym typeface="Lexend"/>
            </a:endParaRPr>
          </a:p>
        </p:txBody>
      </p:sp>
      <p:cxnSp>
        <p:nvCxnSpPr>
          <p:cNvPr id="300" name="Google Shape;300;p39"/>
          <p:cNvCxnSpPr/>
          <p:nvPr/>
        </p:nvCxnSpPr>
        <p:spPr>
          <a:xfrm>
            <a:off x="9254650" y="2369475"/>
            <a:ext cx="14400" cy="1459200"/>
          </a:xfrm>
          <a:prstGeom prst="straightConnector1">
            <a:avLst/>
          </a:prstGeom>
          <a:noFill/>
          <a:ln cap="flat" cmpd="sng" w="76200">
            <a:solidFill>
              <a:schemeClr val="lt1"/>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04" name="Shape 304"/>
        <p:cNvGrpSpPr/>
        <p:nvPr/>
      </p:nvGrpSpPr>
      <p:grpSpPr>
        <a:xfrm>
          <a:off x="0" y="0"/>
          <a:ext cx="0" cy="0"/>
          <a:chOff x="0" y="0"/>
          <a:chExt cx="0" cy="0"/>
        </a:xfrm>
      </p:grpSpPr>
      <p:sp>
        <p:nvSpPr>
          <p:cNvPr id="305" name="Google Shape;305;p40"/>
          <p:cNvSpPr txBox="1"/>
          <p:nvPr/>
        </p:nvSpPr>
        <p:spPr>
          <a:xfrm>
            <a:off x="2050001" y="870425"/>
            <a:ext cx="109821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499">
                <a:solidFill>
                  <a:srgbClr val="FFFFFB"/>
                </a:solidFill>
                <a:latin typeface="Lexend"/>
                <a:ea typeface="Lexend"/>
                <a:cs typeface="Lexend"/>
                <a:sym typeface="Lexend"/>
              </a:rPr>
              <a:t>NM Therapy</a:t>
            </a:r>
            <a:endParaRPr sz="7499">
              <a:solidFill>
                <a:srgbClr val="FFFFFB"/>
              </a:solidFill>
              <a:latin typeface="Lexend"/>
              <a:ea typeface="Lexend"/>
              <a:cs typeface="Lexend"/>
              <a:sym typeface="Lexend"/>
            </a:endParaRPr>
          </a:p>
        </p:txBody>
      </p:sp>
      <p:grpSp>
        <p:nvGrpSpPr>
          <p:cNvPr id="306" name="Google Shape;306;p40"/>
          <p:cNvGrpSpPr/>
          <p:nvPr/>
        </p:nvGrpSpPr>
        <p:grpSpPr>
          <a:xfrm rot="10800000">
            <a:off x="1031052" y="1030606"/>
            <a:ext cx="201503" cy="835916"/>
            <a:chOff x="608" y="0"/>
            <a:chExt cx="268671" cy="1114554"/>
          </a:xfrm>
        </p:grpSpPr>
        <p:sp>
          <p:nvSpPr>
            <p:cNvPr id="307" name="Google Shape;307;p40"/>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40"/>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0"/>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0" name="Google Shape;310;p40"/>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11" name="Google Shape;311;p40"/>
          <p:cNvPicPr preferRelativeResize="0"/>
          <p:nvPr/>
        </p:nvPicPr>
        <p:blipFill>
          <a:blip r:embed="rId4">
            <a:alphaModFix/>
          </a:blip>
          <a:stretch>
            <a:fillRect/>
          </a:stretch>
        </p:blipFill>
        <p:spPr>
          <a:xfrm>
            <a:off x="1216424" y="3134225"/>
            <a:ext cx="15867576" cy="7106024"/>
          </a:xfrm>
          <a:prstGeom prst="rect">
            <a:avLst/>
          </a:prstGeom>
          <a:noFill/>
          <a:ln>
            <a:noFill/>
          </a:ln>
        </p:spPr>
      </p:pic>
      <p:sp>
        <p:nvSpPr>
          <p:cNvPr id="312" name="Google Shape;312;p40"/>
          <p:cNvSpPr txBox="1"/>
          <p:nvPr/>
        </p:nvSpPr>
        <p:spPr>
          <a:xfrm>
            <a:off x="11254925" y="2203350"/>
            <a:ext cx="2210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Before</a:t>
            </a:r>
            <a:endParaRPr sz="4000">
              <a:solidFill>
                <a:srgbClr val="FFFFFB"/>
              </a:solidFill>
              <a:latin typeface="Lexend"/>
              <a:ea typeface="Lexend"/>
              <a:cs typeface="Lexend"/>
              <a:sym typeface="Lexend"/>
            </a:endParaRPr>
          </a:p>
        </p:txBody>
      </p:sp>
      <p:sp>
        <p:nvSpPr>
          <p:cNvPr id="313" name="Google Shape;313;p40"/>
          <p:cNvSpPr txBox="1"/>
          <p:nvPr/>
        </p:nvSpPr>
        <p:spPr>
          <a:xfrm>
            <a:off x="4876850" y="2290025"/>
            <a:ext cx="2210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After</a:t>
            </a:r>
            <a:endParaRPr sz="4000">
              <a:solidFill>
                <a:srgbClr val="FFFFFB"/>
              </a:solidFill>
              <a:latin typeface="Lexend"/>
              <a:ea typeface="Lexend"/>
              <a:cs typeface="Lexend"/>
              <a:sym typeface="Lexe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17" name="Shape 317"/>
        <p:cNvGrpSpPr/>
        <p:nvPr/>
      </p:nvGrpSpPr>
      <p:grpSpPr>
        <a:xfrm>
          <a:off x="0" y="0"/>
          <a:ext cx="0" cy="0"/>
          <a:chOff x="0" y="0"/>
          <a:chExt cx="0" cy="0"/>
        </a:xfrm>
      </p:grpSpPr>
      <p:sp>
        <p:nvSpPr>
          <p:cNvPr id="318" name="Google Shape;318;p41"/>
          <p:cNvSpPr txBox="1"/>
          <p:nvPr/>
        </p:nvSpPr>
        <p:spPr>
          <a:xfrm>
            <a:off x="1789936" y="972513"/>
            <a:ext cx="143196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499">
                <a:solidFill>
                  <a:srgbClr val="FFFFFB"/>
                </a:solidFill>
                <a:latin typeface="Lexend"/>
                <a:ea typeface="Lexend"/>
                <a:cs typeface="Lexend"/>
                <a:sym typeface="Lexend"/>
              </a:rPr>
              <a:t>Trigeminal Nerve Case Study</a:t>
            </a:r>
            <a:endParaRPr sz="7499">
              <a:solidFill>
                <a:srgbClr val="FFFFFB"/>
              </a:solidFill>
              <a:latin typeface="Lexend"/>
              <a:ea typeface="Lexend"/>
              <a:cs typeface="Lexend"/>
              <a:sym typeface="Lexend"/>
            </a:endParaRPr>
          </a:p>
        </p:txBody>
      </p:sp>
      <p:grpSp>
        <p:nvGrpSpPr>
          <p:cNvPr id="319" name="Google Shape;319;p41"/>
          <p:cNvGrpSpPr/>
          <p:nvPr/>
        </p:nvGrpSpPr>
        <p:grpSpPr>
          <a:xfrm rot="10800000">
            <a:off x="1031052" y="1030606"/>
            <a:ext cx="201503" cy="835916"/>
            <a:chOff x="608" y="0"/>
            <a:chExt cx="268671" cy="1114554"/>
          </a:xfrm>
        </p:grpSpPr>
        <p:sp>
          <p:nvSpPr>
            <p:cNvPr id="320" name="Google Shape;320;p41"/>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41"/>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1"/>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23" name="Google Shape;323;p41"/>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24" name="Google Shape;324;p41"/>
          <p:cNvPicPr preferRelativeResize="0"/>
          <p:nvPr/>
        </p:nvPicPr>
        <p:blipFill>
          <a:blip r:embed="rId4">
            <a:alphaModFix/>
          </a:blip>
          <a:stretch>
            <a:fillRect/>
          </a:stretch>
        </p:blipFill>
        <p:spPr>
          <a:xfrm>
            <a:off x="76200" y="3270075"/>
            <a:ext cx="18221150" cy="60556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28" name="Shape 328"/>
        <p:cNvGrpSpPr/>
        <p:nvPr/>
      </p:nvGrpSpPr>
      <p:grpSpPr>
        <a:xfrm>
          <a:off x="0" y="0"/>
          <a:ext cx="0" cy="0"/>
          <a:chOff x="0" y="0"/>
          <a:chExt cx="0" cy="0"/>
        </a:xfrm>
      </p:grpSpPr>
      <p:sp>
        <p:nvSpPr>
          <p:cNvPr id="329" name="Google Shape;329;p42"/>
          <p:cNvSpPr txBox="1"/>
          <p:nvPr/>
        </p:nvSpPr>
        <p:spPr>
          <a:xfrm>
            <a:off x="2050002" y="871363"/>
            <a:ext cx="14778300" cy="1154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499">
                <a:solidFill>
                  <a:srgbClr val="FFFFFB"/>
                </a:solidFill>
                <a:latin typeface="Lexend"/>
                <a:ea typeface="Lexend"/>
                <a:cs typeface="Lexend"/>
                <a:sym typeface="Lexend"/>
              </a:rPr>
              <a:t>5 Year Old P</a:t>
            </a:r>
            <a:r>
              <a:rPr lang="en-US" sz="7499">
                <a:solidFill>
                  <a:srgbClr val="FFFFFB"/>
                </a:solidFill>
                <a:latin typeface="Lexend"/>
                <a:ea typeface="Lexend"/>
                <a:cs typeface="Lexend"/>
                <a:sym typeface="Lexend"/>
              </a:rPr>
              <a:t>atient</a:t>
            </a:r>
            <a:r>
              <a:rPr lang="en-US" sz="7499">
                <a:solidFill>
                  <a:srgbClr val="FFFFFB"/>
                </a:solidFill>
                <a:latin typeface="Lexend"/>
                <a:ea typeface="Lexend"/>
                <a:cs typeface="Lexend"/>
                <a:sym typeface="Lexend"/>
              </a:rPr>
              <a:t> Case Study</a:t>
            </a:r>
            <a:endParaRPr sz="7499">
              <a:solidFill>
                <a:srgbClr val="FFFFFB"/>
              </a:solidFill>
              <a:latin typeface="Lexend"/>
              <a:ea typeface="Lexend"/>
              <a:cs typeface="Lexend"/>
              <a:sym typeface="Lexend"/>
            </a:endParaRPr>
          </a:p>
        </p:txBody>
      </p:sp>
      <p:grpSp>
        <p:nvGrpSpPr>
          <p:cNvPr id="330" name="Google Shape;330;p42"/>
          <p:cNvGrpSpPr/>
          <p:nvPr/>
        </p:nvGrpSpPr>
        <p:grpSpPr>
          <a:xfrm rot="10800000">
            <a:off x="1031052" y="1030606"/>
            <a:ext cx="201503" cy="835916"/>
            <a:chOff x="608" y="0"/>
            <a:chExt cx="268671" cy="1114554"/>
          </a:xfrm>
        </p:grpSpPr>
        <p:sp>
          <p:nvSpPr>
            <p:cNvPr id="331" name="Google Shape;331;p42"/>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2"/>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2"/>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34" name="Google Shape;334;p42"/>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35" name="Google Shape;335;p42"/>
          <p:cNvPicPr preferRelativeResize="0"/>
          <p:nvPr/>
        </p:nvPicPr>
        <p:blipFill>
          <a:blip r:embed="rId4">
            <a:alphaModFix/>
          </a:blip>
          <a:stretch>
            <a:fillRect/>
          </a:stretch>
        </p:blipFill>
        <p:spPr>
          <a:xfrm>
            <a:off x="195113" y="3867650"/>
            <a:ext cx="17897774" cy="49742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39" name="Shape 339"/>
        <p:cNvGrpSpPr/>
        <p:nvPr/>
      </p:nvGrpSpPr>
      <p:grpSpPr>
        <a:xfrm>
          <a:off x="0" y="0"/>
          <a:ext cx="0" cy="0"/>
          <a:chOff x="0" y="0"/>
          <a:chExt cx="0" cy="0"/>
        </a:xfrm>
      </p:grpSpPr>
      <p:sp>
        <p:nvSpPr>
          <p:cNvPr id="340" name="Google Shape;340;p43"/>
          <p:cNvSpPr txBox="1"/>
          <p:nvPr/>
        </p:nvSpPr>
        <p:spPr>
          <a:xfrm>
            <a:off x="2050002" y="294325"/>
            <a:ext cx="14290800" cy="23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Pre &amp; Post Case Study</a:t>
            </a:r>
            <a:endParaRPr sz="7499">
              <a:solidFill>
                <a:srgbClr val="FFFFFB"/>
              </a:solidFill>
              <a:latin typeface="Lexend"/>
              <a:ea typeface="Lexend"/>
              <a:cs typeface="Lexend"/>
              <a:sym typeface="Lexend"/>
            </a:endParaRPr>
          </a:p>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Cervical Component</a:t>
            </a:r>
            <a:endParaRPr sz="7499">
              <a:solidFill>
                <a:srgbClr val="FFFFFB"/>
              </a:solidFill>
              <a:latin typeface="Lexend"/>
              <a:ea typeface="Lexend"/>
              <a:cs typeface="Lexend"/>
              <a:sym typeface="Lexend"/>
            </a:endParaRPr>
          </a:p>
        </p:txBody>
      </p:sp>
      <p:grpSp>
        <p:nvGrpSpPr>
          <p:cNvPr id="341" name="Google Shape;341;p43"/>
          <p:cNvGrpSpPr/>
          <p:nvPr/>
        </p:nvGrpSpPr>
        <p:grpSpPr>
          <a:xfrm rot="10800000">
            <a:off x="1031052" y="1030606"/>
            <a:ext cx="201503" cy="835916"/>
            <a:chOff x="608" y="0"/>
            <a:chExt cx="268671" cy="1114554"/>
          </a:xfrm>
        </p:grpSpPr>
        <p:sp>
          <p:nvSpPr>
            <p:cNvPr id="342" name="Google Shape;342;p43"/>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3"/>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3"/>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5" name="Google Shape;345;p43"/>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sp>
        <p:nvSpPr>
          <p:cNvPr id="346" name="Google Shape;346;p43"/>
          <p:cNvSpPr txBox="1"/>
          <p:nvPr/>
        </p:nvSpPr>
        <p:spPr>
          <a:xfrm>
            <a:off x="13614400" y="3121188"/>
            <a:ext cx="2210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Before</a:t>
            </a:r>
            <a:endParaRPr sz="4000">
              <a:solidFill>
                <a:srgbClr val="FFFFFB"/>
              </a:solidFill>
              <a:latin typeface="Lexend"/>
              <a:ea typeface="Lexend"/>
              <a:cs typeface="Lexend"/>
              <a:sym typeface="Lexend"/>
            </a:endParaRPr>
          </a:p>
        </p:txBody>
      </p:sp>
      <p:sp>
        <p:nvSpPr>
          <p:cNvPr id="347" name="Google Shape;347;p43"/>
          <p:cNvSpPr txBox="1"/>
          <p:nvPr/>
        </p:nvSpPr>
        <p:spPr>
          <a:xfrm>
            <a:off x="2256875" y="3121200"/>
            <a:ext cx="28650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Orthotic 2</a:t>
            </a:r>
            <a:endParaRPr sz="4000">
              <a:solidFill>
                <a:srgbClr val="FFFFFB"/>
              </a:solidFill>
              <a:latin typeface="Lexend"/>
              <a:ea typeface="Lexend"/>
              <a:cs typeface="Lexend"/>
              <a:sym typeface="Lexend"/>
            </a:endParaRPr>
          </a:p>
        </p:txBody>
      </p:sp>
      <p:pic>
        <p:nvPicPr>
          <p:cNvPr id="348" name="Google Shape;348;p43"/>
          <p:cNvPicPr preferRelativeResize="0"/>
          <p:nvPr/>
        </p:nvPicPr>
        <p:blipFill>
          <a:blip r:embed="rId4">
            <a:alphaModFix/>
          </a:blip>
          <a:stretch>
            <a:fillRect/>
          </a:stretch>
        </p:blipFill>
        <p:spPr>
          <a:xfrm>
            <a:off x="480500" y="4016327"/>
            <a:ext cx="17506323" cy="4992450"/>
          </a:xfrm>
          <a:prstGeom prst="rect">
            <a:avLst/>
          </a:prstGeom>
          <a:noFill/>
          <a:ln>
            <a:noFill/>
          </a:ln>
        </p:spPr>
      </p:pic>
      <p:sp>
        <p:nvSpPr>
          <p:cNvPr id="349" name="Google Shape;349;p43"/>
          <p:cNvSpPr txBox="1"/>
          <p:nvPr/>
        </p:nvSpPr>
        <p:spPr>
          <a:xfrm>
            <a:off x="8038650" y="3121200"/>
            <a:ext cx="31434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4000">
                <a:solidFill>
                  <a:srgbClr val="FFFFFB"/>
                </a:solidFill>
                <a:latin typeface="Lexend"/>
                <a:ea typeface="Lexend"/>
                <a:cs typeface="Lexend"/>
                <a:sym typeface="Lexend"/>
              </a:rPr>
              <a:t>Orthotic 1</a:t>
            </a:r>
            <a:endParaRPr sz="4000">
              <a:solidFill>
                <a:srgbClr val="FFFFFB"/>
              </a:solidFill>
              <a:latin typeface="Lexend"/>
              <a:ea typeface="Lexend"/>
              <a:cs typeface="Lexend"/>
              <a:sym typeface="Lexend"/>
            </a:endParaRPr>
          </a:p>
        </p:txBody>
      </p:sp>
      <p:sp>
        <p:nvSpPr>
          <p:cNvPr id="350" name="Google Shape;350;p43"/>
          <p:cNvSpPr txBox="1"/>
          <p:nvPr/>
        </p:nvSpPr>
        <p:spPr>
          <a:xfrm>
            <a:off x="707212" y="9288300"/>
            <a:ext cx="17052900" cy="61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4000">
                <a:solidFill>
                  <a:srgbClr val="FFFFFB"/>
                </a:solidFill>
                <a:latin typeface="Lexend"/>
                <a:ea typeface="Lexend"/>
                <a:cs typeface="Lexend"/>
                <a:sym typeface="Lexend"/>
              </a:rPr>
              <a:t>OPTIMIZATION OF BITE AND POSTURE </a:t>
            </a:r>
            <a:r>
              <a:rPr lang="en-US" sz="4000">
                <a:solidFill>
                  <a:srgbClr val="FFFFFB"/>
                </a:solidFill>
                <a:latin typeface="Lexend"/>
                <a:ea typeface="Lexend"/>
                <a:cs typeface="Lexend"/>
                <a:sym typeface="Lexend"/>
              </a:rPr>
              <a:t>OPTIMIZES</a:t>
            </a:r>
            <a:r>
              <a:rPr lang="en-US" sz="4000">
                <a:solidFill>
                  <a:srgbClr val="FFFFFB"/>
                </a:solidFill>
                <a:latin typeface="Lexend"/>
                <a:ea typeface="Lexend"/>
                <a:cs typeface="Lexend"/>
                <a:sym typeface="Lexend"/>
              </a:rPr>
              <a:t> AIRWAY</a:t>
            </a:r>
            <a:endParaRPr sz="4000">
              <a:solidFill>
                <a:srgbClr val="FFFFFB"/>
              </a:solidFill>
              <a:latin typeface="Lexend"/>
              <a:ea typeface="Lexend"/>
              <a:cs typeface="Lexend"/>
              <a:sym typeface="Lexe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172" name="Shape 172"/>
        <p:cNvGrpSpPr/>
        <p:nvPr/>
      </p:nvGrpSpPr>
      <p:grpSpPr>
        <a:xfrm>
          <a:off x="0" y="0"/>
          <a:ext cx="0" cy="0"/>
          <a:chOff x="0" y="0"/>
          <a:chExt cx="0" cy="0"/>
        </a:xfrm>
      </p:grpSpPr>
      <p:pic>
        <p:nvPicPr>
          <p:cNvPr id="173" name="Google Shape;173;p26"/>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174" name="Google Shape;174;p26"/>
          <p:cNvPicPr preferRelativeResize="0"/>
          <p:nvPr/>
        </p:nvPicPr>
        <p:blipFill rotWithShape="1">
          <a:blip r:embed="rId4">
            <a:alphaModFix/>
          </a:blip>
          <a:srcRect b="51125" l="23564" r="28083" t="10793"/>
          <a:stretch/>
        </p:blipFill>
        <p:spPr>
          <a:xfrm>
            <a:off x="8116697" y="4434735"/>
            <a:ext cx="9032208" cy="4045687"/>
          </a:xfrm>
          <a:prstGeom prst="rect">
            <a:avLst/>
          </a:prstGeom>
          <a:noFill/>
          <a:ln>
            <a:noFill/>
          </a:ln>
        </p:spPr>
      </p:pic>
      <p:sp>
        <p:nvSpPr>
          <p:cNvPr id="175" name="Google Shape;175;p26"/>
          <p:cNvSpPr txBox="1"/>
          <p:nvPr/>
        </p:nvSpPr>
        <p:spPr>
          <a:xfrm>
            <a:off x="10268875" y="2094425"/>
            <a:ext cx="7570800" cy="2915100"/>
          </a:xfrm>
          <a:prstGeom prst="rect">
            <a:avLst/>
          </a:prstGeom>
          <a:noFill/>
          <a:ln>
            <a:noFill/>
          </a:ln>
        </p:spPr>
        <p:txBody>
          <a:bodyPr anchorCtr="0" anchor="ctr" bIns="0" lIns="0" spcFirstLastPara="1" rIns="0" wrap="square" tIns="0">
            <a:noAutofit/>
          </a:bodyPr>
          <a:lstStyle/>
          <a:p>
            <a:pPr indent="0" lvl="0" marL="0" marR="0" rtl="0" algn="ctr">
              <a:lnSpc>
                <a:spcPct val="110001"/>
              </a:lnSpc>
              <a:spcBef>
                <a:spcPts val="0"/>
              </a:spcBef>
              <a:spcAft>
                <a:spcPts val="0"/>
              </a:spcAft>
              <a:buNone/>
            </a:pPr>
            <a:r>
              <a:rPr i="0" lang="en-US" sz="7799" u="none" cap="none" strike="noStrike">
                <a:solidFill>
                  <a:srgbClr val="FFFFFB"/>
                </a:solidFill>
                <a:latin typeface="Lexend"/>
                <a:ea typeface="Lexend"/>
                <a:cs typeface="Lexend"/>
                <a:sym typeface="Lexend"/>
              </a:rPr>
              <a:t>Curve of Spee:</a:t>
            </a:r>
            <a:endParaRPr sz="7799">
              <a:solidFill>
                <a:srgbClr val="FFFFFB"/>
              </a:solidFill>
              <a:latin typeface="Lexend"/>
              <a:ea typeface="Lexend"/>
              <a:cs typeface="Lexend"/>
              <a:sym typeface="Lexend"/>
            </a:endParaRPr>
          </a:p>
          <a:p>
            <a:pPr indent="0" lvl="0" marL="0" marR="0" rtl="0" algn="ctr">
              <a:lnSpc>
                <a:spcPct val="110001"/>
              </a:lnSpc>
              <a:spcBef>
                <a:spcPts val="0"/>
              </a:spcBef>
              <a:spcAft>
                <a:spcPts val="0"/>
              </a:spcAft>
              <a:buNone/>
            </a:pPr>
            <a:r>
              <a:rPr lang="en-US" sz="7799">
                <a:solidFill>
                  <a:srgbClr val="FFFFFB"/>
                </a:solidFill>
                <a:latin typeface="Lexend"/>
                <a:ea typeface="Lexend"/>
                <a:cs typeface="Lexend"/>
                <a:sym typeface="Lexend"/>
              </a:rPr>
              <a:t>Why? </a:t>
            </a:r>
            <a:endParaRPr sz="7799">
              <a:solidFill>
                <a:srgbClr val="FFFFFB"/>
              </a:solidFill>
              <a:latin typeface="Lexend"/>
              <a:ea typeface="Lexend"/>
              <a:cs typeface="Lexend"/>
              <a:sym typeface="Lexend"/>
            </a:endParaRPr>
          </a:p>
        </p:txBody>
      </p:sp>
      <p:sp>
        <p:nvSpPr>
          <p:cNvPr id="176" name="Google Shape;176;p26"/>
          <p:cNvSpPr txBox="1"/>
          <p:nvPr/>
        </p:nvSpPr>
        <p:spPr>
          <a:xfrm>
            <a:off x="925075" y="1207500"/>
            <a:ext cx="9575400" cy="7872000"/>
          </a:xfrm>
          <a:prstGeom prst="rect">
            <a:avLst/>
          </a:prstGeom>
          <a:noFill/>
          <a:ln>
            <a:noFill/>
          </a:ln>
        </p:spPr>
        <p:txBody>
          <a:bodyPr anchorCtr="0" anchor="b" bIns="91425" lIns="91425" spcFirstLastPara="1" rIns="91425" wrap="square" tIns="91425">
            <a:noAutofit/>
          </a:bodyPr>
          <a:lstStyle/>
          <a:p>
            <a:pPr indent="-444500" lvl="0" marL="457200" marR="1109472" rtl="0" algn="l">
              <a:lnSpc>
                <a:spcPct val="115000"/>
              </a:lnSpc>
              <a:spcBef>
                <a:spcPts val="1440"/>
              </a:spcBef>
              <a:spcAft>
                <a:spcPts val="0"/>
              </a:spcAft>
              <a:buClr>
                <a:schemeClr val="lt1"/>
              </a:buClr>
              <a:buSzPts val="3400"/>
              <a:buChar char="●"/>
            </a:pPr>
            <a:r>
              <a:rPr lang="en-US" sz="3400">
                <a:solidFill>
                  <a:schemeClr val="lt1"/>
                </a:solidFill>
              </a:rPr>
              <a:t>Anterior teeth higher than posterior teeth - </a:t>
            </a:r>
            <a:r>
              <a:rPr b="1" lang="en-US" sz="3400">
                <a:solidFill>
                  <a:schemeClr val="lt1"/>
                </a:solidFill>
              </a:rPr>
              <a:t>taught </a:t>
            </a:r>
            <a:r>
              <a:rPr lang="en-US" sz="3400">
                <a:solidFill>
                  <a:schemeClr val="lt1"/>
                </a:solidFill>
              </a:rPr>
              <a:t>in dental school. Consequences of this </a:t>
            </a:r>
            <a:r>
              <a:rPr b="1" lang="en-US" sz="3400">
                <a:solidFill>
                  <a:schemeClr val="lt1"/>
                </a:solidFill>
              </a:rPr>
              <a:t>- </a:t>
            </a:r>
            <a:r>
              <a:rPr lang="en-US" sz="3400">
                <a:solidFill>
                  <a:schemeClr val="lt1"/>
                </a:solidFill>
              </a:rPr>
              <a:t>why - Curve of spee is pathology </a:t>
            </a:r>
            <a:endParaRPr sz="3400">
              <a:solidFill>
                <a:schemeClr val="lt1"/>
              </a:solidFill>
            </a:endParaRPr>
          </a:p>
          <a:p>
            <a:pPr indent="-444500" lvl="0" marL="457200" marR="3520440" rtl="0" algn="l">
              <a:lnSpc>
                <a:spcPct val="115000"/>
              </a:lnSpc>
              <a:spcBef>
                <a:spcPts val="0"/>
              </a:spcBef>
              <a:spcAft>
                <a:spcPts val="0"/>
              </a:spcAft>
              <a:buClr>
                <a:schemeClr val="lt1"/>
              </a:buClr>
              <a:buSzPts val="3400"/>
              <a:buChar char="●"/>
            </a:pPr>
            <a:r>
              <a:rPr lang="en-US" sz="3400">
                <a:solidFill>
                  <a:schemeClr val="lt1"/>
                </a:solidFill>
              </a:rPr>
              <a:t>Anterior teeth NOT super erupted. </a:t>
            </a:r>
            <a:endParaRPr sz="3400">
              <a:solidFill>
                <a:schemeClr val="lt1"/>
              </a:solidFill>
            </a:endParaRPr>
          </a:p>
          <a:p>
            <a:pPr indent="-444500" lvl="0" marL="457200" marR="2752344" rtl="0" algn="l">
              <a:lnSpc>
                <a:spcPct val="115000"/>
              </a:lnSpc>
              <a:spcBef>
                <a:spcPts val="0"/>
              </a:spcBef>
              <a:spcAft>
                <a:spcPts val="0"/>
              </a:spcAft>
              <a:buClr>
                <a:schemeClr val="lt1"/>
              </a:buClr>
              <a:buSzPts val="3400"/>
              <a:buChar char="●"/>
            </a:pPr>
            <a:r>
              <a:rPr lang="en-US" sz="3400">
                <a:solidFill>
                  <a:schemeClr val="lt1"/>
                </a:solidFill>
              </a:rPr>
              <a:t>Intrusion of posterior teeth due to clenching- </a:t>
            </a:r>
            <a:endParaRPr sz="3400">
              <a:solidFill>
                <a:schemeClr val="lt1"/>
              </a:solidFill>
            </a:endParaRPr>
          </a:p>
          <a:p>
            <a:pPr indent="-444500" lvl="0" marL="457200" marR="2496312" rtl="0" algn="l">
              <a:lnSpc>
                <a:spcPct val="115000"/>
              </a:lnSpc>
              <a:spcBef>
                <a:spcPts val="0"/>
              </a:spcBef>
              <a:spcAft>
                <a:spcPts val="0"/>
              </a:spcAft>
              <a:buClr>
                <a:schemeClr val="lt1"/>
              </a:buClr>
              <a:buSzPts val="3400"/>
              <a:buChar char="●"/>
            </a:pPr>
            <a:r>
              <a:rPr lang="en-US" sz="3400">
                <a:solidFill>
                  <a:schemeClr val="lt1"/>
                </a:solidFill>
              </a:rPr>
              <a:t>Shortened muscle attachments </a:t>
            </a:r>
            <a:r>
              <a:rPr b="1" lang="en-US" sz="3400">
                <a:solidFill>
                  <a:schemeClr val="lt1"/>
                </a:solidFill>
              </a:rPr>
              <a:t>- </a:t>
            </a:r>
            <a:r>
              <a:rPr lang="en-US" sz="3400">
                <a:solidFill>
                  <a:schemeClr val="lt1"/>
                </a:solidFill>
              </a:rPr>
              <a:t>dysfunctional - </a:t>
            </a:r>
            <a:endParaRPr sz="3400">
              <a:solidFill>
                <a:schemeClr val="lt1"/>
              </a:solidFill>
            </a:endParaRPr>
          </a:p>
          <a:p>
            <a:pPr indent="-444500" lvl="0" marL="457200" marR="2569464" rtl="0" algn="l">
              <a:lnSpc>
                <a:spcPct val="115000"/>
              </a:lnSpc>
              <a:spcBef>
                <a:spcPts val="0"/>
              </a:spcBef>
              <a:spcAft>
                <a:spcPts val="0"/>
              </a:spcAft>
              <a:buClr>
                <a:schemeClr val="lt1"/>
              </a:buClr>
              <a:buSzPts val="3400"/>
              <a:buChar char="●"/>
            </a:pPr>
            <a:r>
              <a:rPr lang="en-US" sz="3400">
                <a:solidFill>
                  <a:schemeClr val="lt1"/>
                </a:solidFill>
              </a:rPr>
              <a:t>Masseter "bails </a:t>
            </a:r>
            <a:r>
              <a:rPr b="1" lang="en-US" sz="3400">
                <a:solidFill>
                  <a:schemeClr val="lt1"/>
                </a:solidFill>
              </a:rPr>
              <a:t>out</a:t>
            </a:r>
            <a:r>
              <a:rPr lang="en-US" sz="3400">
                <a:solidFill>
                  <a:schemeClr val="lt1"/>
                </a:solidFill>
              </a:rPr>
              <a:t>" </a:t>
            </a:r>
            <a:r>
              <a:rPr b="1" lang="en-US" sz="3400">
                <a:solidFill>
                  <a:schemeClr val="lt1"/>
                </a:solidFill>
              </a:rPr>
              <a:t>- </a:t>
            </a:r>
            <a:r>
              <a:rPr lang="en-US" sz="3400">
                <a:solidFill>
                  <a:schemeClr val="lt1"/>
                </a:solidFill>
              </a:rPr>
              <a:t>no recruitment on EMGs </a:t>
            </a:r>
            <a:endParaRPr sz="3400">
              <a:solidFill>
                <a:schemeClr val="lt1"/>
              </a:solidFill>
            </a:endParaRPr>
          </a:p>
          <a:p>
            <a:pPr indent="-444500" lvl="0" marL="457200" marR="3002280" rtl="0" algn="l">
              <a:lnSpc>
                <a:spcPct val="115000"/>
              </a:lnSpc>
              <a:spcBef>
                <a:spcPts val="0"/>
              </a:spcBef>
              <a:spcAft>
                <a:spcPts val="0"/>
              </a:spcAft>
              <a:buClr>
                <a:schemeClr val="lt1"/>
              </a:buClr>
              <a:buSzPts val="3400"/>
              <a:buChar char="●"/>
            </a:pPr>
            <a:r>
              <a:rPr lang="en-US" sz="3400">
                <a:solidFill>
                  <a:schemeClr val="lt1"/>
                </a:solidFill>
              </a:rPr>
              <a:t>Addition of cotton rolls on posterior teeth </a:t>
            </a:r>
            <a:endParaRPr sz="3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4"/>
          <p:cNvSpPr/>
          <p:nvPr/>
        </p:nvSpPr>
        <p:spPr>
          <a:xfrm>
            <a:off x="-30350" y="-22700"/>
            <a:ext cx="18288000" cy="1608000"/>
          </a:xfrm>
          <a:prstGeom prst="rect">
            <a:avLst/>
          </a:prstGeom>
          <a:solidFill>
            <a:srgbClr val="31696B"/>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44"/>
          <p:cNvSpPr txBox="1"/>
          <p:nvPr/>
        </p:nvSpPr>
        <p:spPr>
          <a:xfrm>
            <a:off x="238125" y="134799"/>
            <a:ext cx="4655400" cy="132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7400">
                <a:solidFill>
                  <a:schemeClr val="lt1"/>
                </a:solidFill>
                <a:latin typeface="Calibri"/>
                <a:ea typeface="Calibri"/>
                <a:cs typeface="Calibri"/>
                <a:sym typeface="Calibri"/>
              </a:rPr>
              <a:t>*R. Cailliet</a:t>
            </a:r>
            <a:endParaRPr b="1" sz="7400">
              <a:solidFill>
                <a:schemeClr val="lt1"/>
              </a:solidFill>
              <a:latin typeface="Calibri"/>
              <a:ea typeface="Calibri"/>
              <a:cs typeface="Calibri"/>
              <a:sym typeface="Calibri"/>
            </a:endParaRPr>
          </a:p>
        </p:txBody>
      </p:sp>
      <p:sp>
        <p:nvSpPr>
          <p:cNvPr id="357" name="Google Shape;357;p44"/>
          <p:cNvSpPr txBox="1"/>
          <p:nvPr/>
        </p:nvSpPr>
        <p:spPr>
          <a:xfrm>
            <a:off x="0" y="1483150"/>
            <a:ext cx="18288000" cy="886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200">
                <a:solidFill>
                  <a:schemeClr val="dk1"/>
                </a:solidFill>
              </a:rPr>
              <a:t>Crucial- </a:t>
            </a:r>
            <a:r>
              <a:rPr lang="en-US" sz="2200" u="sng">
                <a:solidFill>
                  <a:schemeClr val="dk1"/>
                </a:solidFill>
              </a:rPr>
              <a:t>Environment of the throat</a:t>
            </a:r>
            <a:r>
              <a:rPr lang="en-US" sz="2200">
                <a:solidFill>
                  <a:schemeClr val="dk1"/>
                </a:solidFill>
              </a:rPr>
              <a:t>- directly affected by masticatory environment responsible for: </a:t>
            </a:r>
            <a:endParaRPr sz="2200">
              <a:solidFill>
                <a:schemeClr val="dk1"/>
              </a:solidFill>
            </a:endParaRPr>
          </a:p>
          <a:p>
            <a:pPr indent="0" lvl="0" marL="0" rtl="0" algn="l">
              <a:lnSpc>
                <a:spcPct val="115000"/>
              </a:lnSpc>
              <a:spcBef>
                <a:spcPts val="0"/>
              </a:spcBef>
              <a:spcAft>
                <a:spcPts val="0"/>
              </a:spcAft>
              <a:buNone/>
            </a:pPr>
            <a:r>
              <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US" sz="2200">
                <a:solidFill>
                  <a:schemeClr val="dk1"/>
                </a:solidFill>
              </a:rPr>
              <a:t>Airway integrity</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US" sz="2200">
                <a:solidFill>
                  <a:schemeClr val="dk1"/>
                </a:solidFill>
              </a:rPr>
              <a:t>Postural integrity</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US" sz="2200">
                <a:solidFill>
                  <a:schemeClr val="dk1"/>
                </a:solidFill>
              </a:rPr>
              <a:t>Hyoid position</a:t>
            </a:r>
            <a:endParaRPr sz="2200">
              <a:solidFill>
                <a:schemeClr val="dk1"/>
              </a:solidFill>
            </a:endParaRPr>
          </a:p>
          <a:p>
            <a:pPr indent="0" lvl="0" marL="0" rtl="0" algn="l">
              <a:lnSpc>
                <a:spcPct val="115000"/>
              </a:lnSpc>
              <a:spcBef>
                <a:spcPts val="0"/>
              </a:spcBef>
              <a:spcAft>
                <a:spcPts val="0"/>
              </a:spcAft>
              <a:buNone/>
            </a:pPr>
            <a:r>
              <a:rPr lang="en-US" sz="2200">
                <a:solidFill>
                  <a:schemeClr val="dk1"/>
                </a:solidFill>
              </a:rPr>
              <a:t>Cannot achieve this UNLESS you can measure muscle (dys)function. So, you can correct it (NMO/Posture)</a:t>
            </a:r>
            <a:endParaRPr sz="2200">
              <a:solidFill>
                <a:schemeClr val="dk1"/>
              </a:solidFill>
            </a:endParaRPr>
          </a:p>
          <a:p>
            <a:pPr indent="0" lvl="0" marL="0" rtl="0" algn="l">
              <a:lnSpc>
                <a:spcPct val="115000"/>
              </a:lnSpc>
              <a:spcBef>
                <a:spcPts val="0"/>
              </a:spcBef>
              <a:spcAft>
                <a:spcPts val="0"/>
              </a:spcAft>
              <a:buNone/>
            </a:pPr>
            <a:r>
              <a:t/>
            </a:r>
            <a:endParaRPr sz="2200">
              <a:solidFill>
                <a:schemeClr val="dk1"/>
              </a:solidFill>
            </a:endParaRPr>
          </a:p>
          <a:p>
            <a:pPr indent="0" lvl="0" marL="0" rtl="0" algn="l">
              <a:lnSpc>
                <a:spcPct val="115000"/>
              </a:lnSpc>
              <a:spcBef>
                <a:spcPts val="0"/>
              </a:spcBef>
              <a:spcAft>
                <a:spcPts val="0"/>
              </a:spcAft>
              <a:buNone/>
            </a:pPr>
            <a:r>
              <a:rPr lang="en-US" sz="2200">
                <a:solidFill>
                  <a:schemeClr val="dk1"/>
                </a:solidFill>
              </a:rPr>
              <a:t>ALSO: Proper consistent postural therapy augments the constant functional message of the neuromuscular orthotic 5000x/day to reduce forward head position and discal/vertebral/rotation compression while creating an avenue for diaphragmatic breathing (NOT upper chest as with forward head posture)</a:t>
            </a:r>
            <a:br>
              <a:rPr lang="en-US" sz="2200">
                <a:solidFill>
                  <a:schemeClr val="dk1"/>
                </a:solidFill>
              </a:rPr>
            </a:br>
            <a:endParaRPr sz="2200">
              <a:solidFill>
                <a:schemeClr val="dk1"/>
              </a:solidFill>
            </a:endParaRPr>
          </a:p>
          <a:p>
            <a:pPr indent="0" lvl="0" marL="0" rtl="0" algn="l">
              <a:lnSpc>
                <a:spcPct val="115000"/>
              </a:lnSpc>
              <a:spcBef>
                <a:spcPts val="0"/>
              </a:spcBef>
              <a:spcAft>
                <a:spcPts val="0"/>
              </a:spcAft>
              <a:buNone/>
            </a:pPr>
            <a:r>
              <a:rPr lang="en-US" sz="2200">
                <a:solidFill>
                  <a:schemeClr val="dk1"/>
                </a:solidFill>
              </a:rPr>
              <a:t>*R. Cailliet, former director at University of Southern California department of physical medicine and rehabilitation, said that Forward head posture may result in a loss of 30% of vital lung capacity. These breath related effects are primarily due to loss of cervical lordosis which blocks the action of the hyoid muscles- especially the inferior hyoid responsible for helping lift the 1st rib during inhalation. He also states- most attempts to correct posture are diverted toward the spine, shoulders and pelvis, all are important, but the HEAD position takes precedence over all others. </a:t>
            </a:r>
            <a:r>
              <a:rPr b="1" lang="en-US" sz="2200" u="sng">
                <a:solidFill>
                  <a:schemeClr val="dk1"/>
                </a:solidFill>
              </a:rPr>
              <a:t>THE BODY FOLLOWS THE HEAD</a:t>
            </a:r>
            <a:r>
              <a:rPr lang="en-US" sz="2200">
                <a:solidFill>
                  <a:schemeClr val="dk1"/>
                </a:solidFill>
              </a:rPr>
              <a:t> therefore, the entire body is ALIGNED by first restoring proper functional alignment to the head. </a:t>
            </a:r>
            <a:endParaRPr sz="2200">
              <a:solidFill>
                <a:schemeClr val="dk1"/>
              </a:solidFill>
            </a:endParaRPr>
          </a:p>
          <a:p>
            <a:pPr indent="0" lvl="0" marL="0" rtl="0" algn="l">
              <a:lnSpc>
                <a:spcPct val="115000"/>
              </a:lnSpc>
              <a:spcBef>
                <a:spcPts val="0"/>
              </a:spcBef>
              <a:spcAft>
                <a:spcPts val="0"/>
              </a:spcAft>
              <a:buNone/>
            </a:pPr>
            <a:r>
              <a:t/>
            </a:r>
            <a:endParaRPr sz="2200">
              <a:solidFill>
                <a:schemeClr val="dk1"/>
              </a:solidFill>
            </a:endParaRPr>
          </a:p>
          <a:p>
            <a:pPr indent="0" lvl="0" marL="0" rtl="0" algn="l">
              <a:lnSpc>
                <a:spcPct val="115000"/>
              </a:lnSpc>
              <a:spcBef>
                <a:spcPts val="0"/>
              </a:spcBef>
              <a:spcAft>
                <a:spcPts val="0"/>
              </a:spcAft>
              <a:buNone/>
            </a:pPr>
            <a:r>
              <a:rPr lang="en-US" sz="2200">
                <a:solidFill>
                  <a:schemeClr val="dk1"/>
                </a:solidFill>
              </a:rPr>
              <a:t>Treating TMJ, orthodontic, orthopedic problems and sleep apnea all manifest from dysfunctional musculature that is based on the mandibular/condylar position in the TMJoint when occlusion takes place. (Genetic/Habitual)</a:t>
            </a:r>
            <a:endParaRPr sz="2200">
              <a:solidFill>
                <a:schemeClr val="dk1"/>
              </a:solidFill>
            </a:endParaRPr>
          </a:p>
          <a:p>
            <a:pPr indent="0" lvl="0" marL="0" rtl="0" algn="l">
              <a:lnSpc>
                <a:spcPct val="115000"/>
              </a:lnSpc>
              <a:spcBef>
                <a:spcPts val="0"/>
              </a:spcBef>
              <a:spcAft>
                <a:spcPts val="0"/>
              </a:spcAft>
              <a:buNone/>
            </a:pPr>
            <a:r>
              <a:t/>
            </a:r>
            <a:endParaRPr sz="2200">
              <a:solidFill>
                <a:schemeClr val="dk1"/>
              </a:solidFill>
            </a:endParaRPr>
          </a:p>
          <a:p>
            <a:pPr indent="0" lvl="0" marL="0" rtl="0" algn="l">
              <a:lnSpc>
                <a:spcPct val="115000"/>
              </a:lnSpc>
              <a:spcBef>
                <a:spcPts val="0"/>
              </a:spcBef>
              <a:spcAft>
                <a:spcPts val="0"/>
              </a:spcAft>
              <a:buNone/>
            </a:pPr>
            <a:r>
              <a:rPr b="1" lang="en-US" sz="2700">
                <a:solidFill>
                  <a:schemeClr val="dk1"/>
                </a:solidFill>
              </a:rPr>
              <a:t>Creating a “healthy” hyoid position is dependent on recognizing, measuring, treating and eliminating the curve of spee found in our patients. </a:t>
            </a:r>
            <a:endParaRPr b="1" sz="2700">
              <a:solidFill>
                <a:schemeClr val="dk1"/>
              </a:solidFill>
            </a:endParaRPr>
          </a:p>
        </p:txBody>
      </p:sp>
      <p:sp>
        <p:nvSpPr>
          <p:cNvPr id="358" name="Google Shape;358;p44"/>
          <p:cNvSpPr txBox="1"/>
          <p:nvPr/>
        </p:nvSpPr>
        <p:spPr>
          <a:xfrm>
            <a:off x="4503000" y="79450"/>
            <a:ext cx="13668000" cy="1403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lt1"/>
                </a:solidFill>
              </a:rPr>
              <a:t>GOAL: When treating TMJ/Sleep Apnea/Breathing/Swallow establish a neuromuscular functional environment for the supra/intra hyoid musculature allowing the hyoid to establish a lordotic curve to the cervical spine by its </a:t>
            </a:r>
            <a:r>
              <a:rPr lang="en-US" sz="2400" u="sng">
                <a:solidFill>
                  <a:schemeClr val="lt1"/>
                </a:solidFill>
              </a:rPr>
              <a:t>optimization</a:t>
            </a:r>
            <a:r>
              <a:rPr lang="en-US" sz="2400">
                <a:solidFill>
                  <a:schemeClr val="lt1"/>
                </a:solidFill>
              </a:rPr>
              <a:t> of its position in the neck/throat. </a:t>
            </a:r>
            <a:endParaRPr sz="1700">
              <a:solidFill>
                <a:schemeClr val="lt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62" name="Shape 362"/>
        <p:cNvGrpSpPr/>
        <p:nvPr/>
      </p:nvGrpSpPr>
      <p:grpSpPr>
        <a:xfrm>
          <a:off x="0" y="0"/>
          <a:ext cx="0" cy="0"/>
          <a:chOff x="0" y="0"/>
          <a:chExt cx="0" cy="0"/>
        </a:xfrm>
      </p:grpSpPr>
      <p:sp>
        <p:nvSpPr>
          <p:cNvPr id="363" name="Google Shape;363;p45"/>
          <p:cNvSpPr txBox="1"/>
          <p:nvPr/>
        </p:nvSpPr>
        <p:spPr>
          <a:xfrm>
            <a:off x="412875" y="2690875"/>
            <a:ext cx="74412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499">
                <a:solidFill>
                  <a:srgbClr val="FFFFFB"/>
                </a:solidFill>
                <a:latin typeface="Lexend"/>
                <a:ea typeface="Lexend"/>
                <a:cs typeface="Lexend"/>
                <a:sym typeface="Lexend"/>
              </a:rPr>
              <a:t>The Water Test:  Swallow Scan</a:t>
            </a:r>
            <a:endParaRPr sz="7499">
              <a:solidFill>
                <a:srgbClr val="FFFFFB"/>
              </a:solidFill>
              <a:latin typeface="Lexend"/>
              <a:ea typeface="Lexend"/>
              <a:cs typeface="Lexend"/>
              <a:sym typeface="Lexend"/>
            </a:endParaRPr>
          </a:p>
        </p:txBody>
      </p:sp>
      <p:pic>
        <p:nvPicPr>
          <p:cNvPr id="364" name="Google Shape;364;p45"/>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65" name="Google Shape;365;p45"/>
          <p:cNvPicPr preferRelativeResize="0"/>
          <p:nvPr/>
        </p:nvPicPr>
        <p:blipFill rotWithShape="1">
          <a:blip r:embed="rId4">
            <a:alphaModFix/>
          </a:blip>
          <a:srcRect b="0" l="0" r="10514" t="0"/>
          <a:stretch/>
        </p:blipFill>
        <p:spPr>
          <a:xfrm>
            <a:off x="7987850" y="1406850"/>
            <a:ext cx="9783250" cy="8046976"/>
          </a:xfrm>
          <a:prstGeom prst="rect">
            <a:avLst/>
          </a:prstGeom>
          <a:noFill/>
          <a:ln cap="flat" cmpd="sng" w="9525">
            <a:solidFill>
              <a:schemeClr val="lt1"/>
            </a:solidFill>
            <a:prstDash val="solid"/>
            <a:round/>
            <a:headEnd len="sm" w="sm" type="none"/>
            <a:tailEnd len="sm" w="sm" type="none"/>
          </a:ln>
        </p:spPr>
      </p:pic>
      <p:sp>
        <p:nvSpPr>
          <p:cNvPr id="366" name="Google Shape;366;p45"/>
          <p:cNvSpPr txBox="1"/>
          <p:nvPr/>
        </p:nvSpPr>
        <p:spPr>
          <a:xfrm>
            <a:off x="494975" y="5866525"/>
            <a:ext cx="7075800" cy="1939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5700">
                <a:solidFill>
                  <a:schemeClr val="lt1"/>
                </a:solidFill>
                <a:latin typeface="Calibri"/>
                <a:ea typeface="Calibri"/>
                <a:cs typeface="Calibri"/>
                <a:sym typeface="Calibri"/>
              </a:rPr>
              <a:t>3000 times a day with Accessory muscles </a:t>
            </a:r>
            <a:endParaRPr sz="57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70" name="Shape 370"/>
        <p:cNvGrpSpPr/>
        <p:nvPr/>
      </p:nvGrpSpPr>
      <p:grpSpPr>
        <a:xfrm>
          <a:off x="0" y="0"/>
          <a:ext cx="0" cy="0"/>
          <a:chOff x="0" y="0"/>
          <a:chExt cx="0" cy="0"/>
        </a:xfrm>
      </p:grpSpPr>
      <p:sp>
        <p:nvSpPr>
          <p:cNvPr id="371" name="Google Shape;371;p46"/>
          <p:cNvSpPr txBox="1"/>
          <p:nvPr/>
        </p:nvSpPr>
        <p:spPr>
          <a:xfrm>
            <a:off x="336775" y="2569700"/>
            <a:ext cx="6555000" cy="4617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Normal Swallow on Teeth / Orthotic </a:t>
            </a:r>
            <a:endParaRPr sz="7499">
              <a:solidFill>
                <a:srgbClr val="FFFFFB"/>
              </a:solidFill>
              <a:latin typeface="Lexend"/>
              <a:ea typeface="Lexend"/>
              <a:cs typeface="Lexend"/>
              <a:sym typeface="Lexend"/>
            </a:endParaRPr>
          </a:p>
        </p:txBody>
      </p:sp>
      <p:grpSp>
        <p:nvGrpSpPr>
          <p:cNvPr id="372" name="Google Shape;372;p46"/>
          <p:cNvGrpSpPr/>
          <p:nvPr/>
        </p:nvGrpSpPr>
        <p:grpSpPr>
          <a:xfrm rot="10800000">
            <a:off x="1031052" y="1030606"/>
            <a:ext cx="201503" cy="835916"/>
            <a:chOff x="608" y="0"/>
            <a:chExt cx="268671" cy="1114554"/>
          </a:xfrm>
        </p:grpSpPr>
        <p:sp>
          <p:nvSpPr>
            <p:cNvPr id="373" name="Google Shape;373;p46"/>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46"/>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46"/>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76" name="Google Shape;376;p46"/>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77" name="Google Shape;377;p46"/>
          <p:cNvPicPr preferRelativeResize="0"/>
          <p:nvPr/>
        </p:nvPicPr>
        <p:blipFill>
          <a:blip r:embed="rId4">
            <a:alphaModFix/>
          </a:blip>
          <a:stretch>
            <a:fillRect/>
          </a:stretch>
        </p:blipFill>
        <p:spPr>
          <a:xfrm>
            <a:off x="6695850" y="1163825"/>
            <a:ext cx="11131824" cy="8193849"/>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81" name="Shape 381"/>
        <p:cNvGrpSpPr/>
        <p:nvPr/>
      </p:nvGrpSpPr>
      <p:grpSpPr>
        <a:xfrm>
          <a:off x="0" y="0"/>
          <a:ext cx="0" cy="0"/>
          <a:chOff x="0" y="0"/>
          <a:chExt cx="0" cy="0"/>
        </a:xfrm>
      </p:grpSpPr>
      <p:sp>
        <p:nvSpPr>
          <p:cNvPr id="382" name="Google Shape;382;p47"/>
          <p:cNvSpPr/>
          <p:nvPr/>
        </p:nvSpPr>
        <p:spPr>
          <a:xfrm>
            <a:off x="7984075" y="-22975"/>
            <a:ext cx="103041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383" name="Google Shape;383;p47"/>
          <p:cNvSpPr txBox="1"/>
          <p:nvPr/>
        </p:nvSpPr>
        <p:spPr>
          <a:xfrm>
            <a:off x="144475" y="1406850"/>
            <a:ext cx="8697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6999">
                <a:solidFill>
                  <a:srgbClr val="FFFFFB"/>
                </a:solidFill>
                <a:latin typeface="Lexend"/>
                <a:ea typeface="Lexend"/>
                <a:cs typeface="Lexend"/>
                <a:sym typeface="Lexend"/>
              </a:rPr>
              <a:t>Scalloped </a:t>
            </a:r>
            <a:r>
              <a:rPr lang="en-US" sz="6999">
                <a:solidFill>
                  <a:srgbClr val="FFFFFB"/>
                </a:solidFill>
                <a:latin typeface="Lexend"/>
                <a:ea typeface="Lexend"/>
                <a:cs typeface="Lexend"/>
                <a:sym typeface="Lexend"/>
              </a:rPr>
              <a:t>Tongue</a:t>
            </a:r>
            <a:endParaRPr sz="6999">
              <a:solidFill>
                <a:srgbClr val="FFFFFB"/>
              </a:solidFill>
              <a:latin typeface="Lexend"/>
              <a:ea typeface="Lexend"/>
              <a:cs typeface="Lexend"/>
              <a:sym typeface="Lexend"/>
            </a:endParaRPr>
          </a:p>
        </p:txBody>
      </p:sp>
      <p:pic>
        <p:nvPicPr>
          <p:cNvPr id="384" name="Google Shape;384;p47"/>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385" name="Google Shape;385;p47"/>
          <p:cNvPicPr preferRelativeResize="0"/>
          <p:nvPr/>
        </p:nvPicPr>
        <p:blipFill>
          <a:blip r:embed="rId4">
            <a:alphaModFix/>
          </a:blip>
          <a:stretch>
            <a:fillRect/>
          </a:stretch>
        </p:blipFill>
        <p:spPr>
          <a:xfrm>
            <a:off x="9810775" y="174500"/>
            <a:ext cx="6186200" cy="5295475"/>
          </a:xfrm>
          <a:prstGeom prst="rect">
            <a:avLst/>
          </a:prstGeom>
          <a:noFill/>
          <a:ln cap="flat" cmpd="sng" w="9525">
            <a:solidFill>
              <a:schemeClr val="lt1"/>
            </a:solidFill>
            <a:prstDash val="solid"/>
            <a:round/>
            <a:headEnd len="sm" w="sm" type="none"/>
            <a:tailEnd len="sm" w="sm" type="none"/>
          </a:ln>
        </p:spPr>
      </p:pic>
      <p:pic>
        <p:nvPicPr>
          <p:cNvPr id="386" name="Google Shape;386;p47"/>
          <p:cNvPicPr preferRelativeResize="0"/>
          <p:nvPr/>
        </p:nvPicPr>
        <p:blipFill>
          <a:blip r:embed="rId5">
            <a:alphaModFix/>
          </a:blip>
          <a:stretch>
            <a:fillRect/>
          </a:stretch>
        </p:blipFill>
        <p:spPr>
          <a:xfrm>
            <a:off x="9456100" y="5702050"/>
            <a:ext cx="6895550" cy="4265162"/>
          </a:xfrm>
          <a:prstGeom prst="rect">
            <a:avLst/>
          </a:prstGeom>
          <a:noFill/>
          <a:ln cap="flat" cmpd="sng" w="9525">
            <a:solidFill>
              <a:schemeClr val="lt1"/>
            </a:solidFill>
            <a:prstDash val="solid"/>
            <a:round/>
            <a:headEnd len="sm" w="sm" type="none"/>
            <a:tailEnd len="sm" w="sm" type="none"/>
          </a:ln>
        </p:spPr>
      </p:pic>
      <p:sp>
        <p:nvSpPr>
          <p:cNvPr id="387" name="Google Shape;387;p47"/>
          <p:cNvSpPr txBox="1"/>
          <p:nvPr/>
        </p:nvSpPr>
        <p:spPr>
          <a:xfrm>
            <a:off x="650175" y="3084350"/>
            <a:ext cx="6730200" cy="5612100"/>
          </a:xfrm>
          <a:prstGeom prst="rect">
            <a:avLst/>
          </a:prstGeom>
          <a:noFill/>
          <a:ln>
            <a:noFill/>
          </a:ln>
        </p:spPr>
        <p:txBody>
          <a:bodyPr anchorCtr="0" anchor="t" bIns="91425" lIns="91425" spcFirstLastPara="1" rIns="91425" wrap="square" tIns="91425">
            <a:spAutoFit/>
          </a:bodyPr>
          <a:lstStyle/>
          <a:p>
            <a:pPr indent="-317500" lvl="0" marL="457200" marR="573024" rtl="0" algn="l">
              <a:lnSpc>
                <a:spcPct val="115000"/>
              </a:lnSpc>
              <a:spcBef>
                <a:spcPts val="1080"/>
              </a:spcBef>
              <a:spcAft>
                <a:spcPts val="0"/>
              </a:spcAft>
              <a:buClr>
                <a:schemeClr val="lt1"/>
              </a:buClr>
              <a:buSzPts val="1400"/>
              <a:buChar char="●"/>
            </a:pPr>
            <a:r>
              <a:rPr lang="en-US" sz="2500">
                <a:solidFill>
                  <a:schemeClr val="lt1"/>
                </a:solidFill>
              </a:rPr>
              <a:t>Scalloped tongue </a:t>
            </a:r>
            <a:r>
              <a:rPr b="1" lang="en-US" sz="2500">
                <a:solidFill>
                  <a:schemeClr val="lt1"/>
                </a:solidFill>
              </a:rPr>
              <a:t>- </a:t>
            </a:r>
            <a:r>
              <a:rPr lang="en-US" sz="2500">
                <a:solidFill>
                  <a:schemeClr val="lt1"/>
                </a:solidFill>
              </a:rPr>
              <a:t>swallow dysphagia.</a:t>
            </a:r>
            <a:endParaRPr sz="2500">
              <a:solidFill>
                <a:schemeClr val="lt1"/>
              </a:solidFill>
            </a:endParaRPr>
          </a:p>
          <a:p>
            <a:pPr indent="-317500" lvl="0" marL="457200" marR="573024" rtl="0" algn="l">
              <a:lnSpc>
                <a:spcPct val="115000"/>
              </a:lnSpc>
              <a:spcBef>
                <a:spcPts val="0"/>
              </a:spcBef>
              <a:spcAft>
                <a:spcPts val="0"/>
              </a:spcAft>
              <a:buClr>
                <a:schemeClr val="lt1"/>
              </a:buClr>
              <a:buSzPts val="1400"/>
              <a:buChar char="●"/>
            </a:pPr>
            <a:r>
              <a:rPr lang="en-US" sz="2500">
                <a:solidFill>
                  <a:schemeClr val="lt1"/>
                </a:solidFill>
              </a:rPr>
              <a:t>No recruitment (muscle on swallow) </a:t>
            </a:r>
            <a:r>
              <a:rPr lang="en-US" sz="2600">
                <a:solidFill>
                  <a:schemeClr val="lt1"/>
                </a:solidFill>
              </a:rPr>
              <a:t>tongue finds alternative and presses against teeth for anchorage. </a:t>
            </a:r>
            <a:endParaRPr sz="2600">
              <a:solidFill>
                <a:schemeClr val="lt1"/>
              </a:solidFill>
            </a:endParaRPr>
          </a:p>
          <a:p>
            <a:pPr indent="-393700" lvl="0" marL="457200" marR="222504" rtl="0" algn="l">
              <a:lnSpc>
                <a:spcPct val="115000"/>
              </a:lnSpc>
              <a:spcBef>
                <a:spcPts val="0"/>
              </a:spcBef>
              <a:spcAft>
                <a:spcPts val="0"/>
              </a:spcAft>
              <a:buClr>
                <a:schemeClr val="lt1"/>
              </a:buClr>
              <a:buSzPts val="2600"/>
              <a:buChar char="●"/>
            </a:pPr>
            <a:r>
              <a:rPr lang="en-US" sz="2600">
                <a:solidFill>
                  <a:schemeClr val="lt1"/>
                </a:solidFill>
              </a:rPr>
              <a:t>Forward head posture created by age 5. </a:t>
            </a:r>
            <a:endParaRPr sz="2600">
              <a:solidFill>
                <a:schemeClr val="lt1"/>
              </a:solidFill>
            </a:endParaRPr>
          </a:p>
          <a:p>
            <a:pPr indent="-393700" lvl="0" marL="457200" marR="222504" rtl="0" algn="l">
              <a:lnSpc>
                <a:spcPct val="115000"/>
              </a:lnSpc>
              <a:spcBef>
                <a:spcPts val="0"/>
              </a:spcBef>
              <a:spcAft>
                <a:spcPts val="0"/>
              </a:spcAft>
              <a:buClr>
                <a:schemeClr val="lt1"/>
              </a:buClr>
              <a:buSzPts val="2600"/>
              <a:buChar char="●"/>
            </a:pPr>
            <a:r>
              <a:rPr lang="en-US" sz="2600">
                <a:solidFill>
                  <a:schemeClr val="lt1"/>
                </a:solidFill>
              </a:rPr>
              <a:t>Upper chest breathing/mouth breathing </a:t>
            </a:r>
            <a:endParaRPr sz="2600">
              <a:solidFill>
                <a:schemeClr val="lt1"/>
              </a:solidFill>
            </a:endParaRPr>
          </a:p>
          <a:p>
            <a:pPr indent="-317500" lvl="0" marL="457200" marR="121920" rtl="0" algn="l">
              <a:lnSpc>
                <a:spcPct val="115000"/>
              </a:lnSpc>
              <a:spcBef>
                <a:spcPts val="0"/>
              </a:spcBef>
              <a:spcAft>
                <a:spcPts val="0"/>
              </a:spcAft>
              <a:buClr>
                <a:schemeClr val="lt1"/>
              </a:buClr>
              <a:buSzPts val="1400"/>
              <a:buChar char="●"/>
            </a:pPr>
            <a:r>
              <a:rPr lang="en-US" sz="2600">
                <a:solidFill>
                  <a:schemeClr val="lt1"/>
                </a:solidFill>
              </a:rPr>
              <a:t>This environment portrays a dysfunctional muscle/jaw environment that will influence the hyoid position in the throat affecting posture, breathing (airway) and </a:t>
            </a:r>
            <a:r>
              <a:rPr lang="en-US" sz="2300">
                <a:solidFill>
                  <a:schemeClr val="lt1"/>
                </a:solidFill>
              </a:rPr>
              <a:t>swallow. </a:t>
            </a:r>
            <a:endParaRPr sz="27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391" name="Shape 391"/>
        <p:cNvGrpSpPr/>
        <p:nvPr/>
      </p:nvGrpSpPr>
      <p:grpSpPr>
        <a:xfrm>
          <a:off x="0" y="0"/>
          <a:ext cx="0" cy="0"/>
          <a:chOff x="0" y="0"/>
          <a:chExt cx="0" cy="0"/>
        </a:xfrm>
      </p:grpSpPr>
      <p:pic>
        <p:nvPicPr>
          <p:cNvPr id="392" name="Google Shape;392;p48"/>
          <p:cNvPicPr preferRelativeResize="0"/>
          <p:nvPr/>
        </p:nvPicPr>
        <p:blipFill rotWithShape="1">
          <a:blip r:embed="rId3">
            <a:alphaModFix/>
          </a:blip>
          <a:srcRect b="16806" l="18879" r="21752" t="22825"/>
          <a:stretch/>
        </p:blipFill>
        <p:spPr>
          <a:xfrm>
            <a:off x="1775230" y="3041157"/>
            <a:ext cx="7217133" cy="5672057"/>
          </a:xfrm>
          <a:prstGeom prst="rect">
            <a:avLst/>
          </a:prstGeom>
          <a:noFill/>
          <a:ln>
            <a:noFill/>
          </a:ln>
        </p:spPr>
      </p:pic>
      <p:pic>
        <p:nvPicPr>
          <p:cNvPr id="393" name="Google Shape;393;p48"/>
          <p:cNvPicPr preferRelativeResize="0"/>
          <p:nvPr/>
        </p:nvPicPr>
        <p:blipFill rotWithShape="1">
          <a:blip r:embed="rId4">
            <a:alphaModFix/>
          </a:blip>
          <a:srcRect b="17022" l="20417" r="23056" t="22827"/>
          <a:stretch/>
        </p:blipFill>
        <p:spPr>
          <a:xfrm>
            <a:off x="9535269" y="3041157"/>
            <a:ext cx="6896241" cy="5672057"/>
          </a:xfrm>
          <a:prstGeom prst="rect">
            <a:avLst/>
          </a:prstGeom>
          <a:noFill/>
          <a:ln>
            <a:noFill/>
          </a:ln>
        </p:spPr>
      </p:pic>
      <p:grpSp>
        <p:nvGrpSpPr>
          <p:cNvPr id="394" name="Google Shape;394;p48"/>
          <p:cNvGrpSpPr/>
          <p:nvPr/>
        </p:nvGrpSpPr>
        <p:grpSpPr>
          <a:xfrm rot="10800000">
            <a:off x="1031052" y="1030606"/>
            <a:ext cx="201503" cy="835916"/>
            <a:chOff x="608" y="0"/>
            <a:chExt cx="268671" cy="1114554"/>
          </a:xfrm>
        </p:grpSpPr>
        <p:sp>
          <p:nvSpPr>
            <p:cNvPr id="395" name="Google Shape;395;p48"/>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48"/>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48"/>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8" name="Google Shape;398;p48"/>
          <p:cNvSpPr txBox="1"/>
          <p:nvPr/>
        </p:nvSpPr>
        <p:spPr>
          <a:xfrm>
            <a:off x="2050009" y="870419"/>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Chronic Pain - Why? </a:t>
            </a:r>
            <a:endParaRPr>
              <a:latin typeface="Lexend"/>
              <a:ea typeface="Lexend"/>
              <a:cs typeface="Lexend"/>
              <a:sym typeface="Lexe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402" name="Shape 402"/>
        <p:cNvGrpSpPr/>
        <p:nvPr/>
      </p:nvGrpSpPr>
      <p:grpSpPr>
        <a:xfrm>
          <a:off x="0" y="0"/>
          <a:ext cx="0" cy="0"/>
          <a:chOff x="0" y="0"/>
          <a:chExt cx="0" cy="0"/>
        </a:xfrm>
      </p:grpSpPr>
      <p:pic>
        <p:nvPicPr>
          <p:cNvPr id="403" name="Google Shape;403;p49"/>
          <p:cNvPicPr preferRelativeResize="0"/>
          <p:nvPr/>
        </p:nvPicPr>
        <p:blipFill rotWithShape="1">
          <a:blip r:embed="rId3">
            <a:alphaModFix/>
          </a:blip>
          <a:srcRect b="17164" l="19351" r="26463" t="25496"/>
          <a:stretch/>
        </p:blipFill>
        <p:spPr>
          <a:xfrm>
            <a:off x="9942968" y="3048637"/>
            <a:ext cx="7133428" cy="5834439"/>
          </a:xfrm>
          <a:prstGeom prst="rect">
            <a:avLst/>
          </a:prstGeom>
          <a:noFill/>
          <a:ln>
            <a:noFill/>
          </a:ln>
        </p:spPr>
      </p:pic>
      <p:pic>
        <p:nvPicPr>
          <p:cNvPr id="404" name="Google Shape;404;p49"/>
          <p:cNvPicPr preferRelativeResize="0"/>
          <p:nvPr/>
        </p:nvPicPr>
        <p:blipFill rotWithShape="1">
          <a:blip r:embed="rId4">
            <a:alphaModFix/>
          </a:blip>
          <a:srcRect b="25385" l="16622" r="32537" t="26363"/>
          <a:stretch/>
        </p:blipFill>
        <p:spPr>
          <a:xfrm>
            <a:off x="1595898" y="3048637"/>
            <a:ext cx="7953675" cy="5834439"/>
          </a:xfrm>
          <a:prstGeom prst="rect">
            <a:avLst/>
          </a:prstGeom>
          <a:noFill/>
          <a:ln>
            <a:noFill/>
          </a:ln>
        </p:spPr>
      </p:pic>
      <p:grpSp>
        <p:nvGrpSpPr>
          <p:cNvPr id="405" name="Google Shape;405;p49"/>
          <p:cNvGrpSpPr/>
          <p:nvPr/>
        </p:nvGrpSpPr>
        <p:grpSpPr>
          <a:xfrm rot="10800000">
            <a:off x="1029156" y="1028700"/>
            <a:ext cx="203399" cy="837821"/>
            <a:chOff x="608" y="0"/>
            <a:chExt cx="271199" cy="1117094"/>
          </a:xfrm>
        </p:grpSpPr>
        <p:sp>
          <p:nvSpPr>
            <p:cNvPr id="406" name="Google Shape;406;p49"/>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9"/>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49"/>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9" name="Google Shape;409;p49"/>
          <p:cNvSpPr txBox="1"/>
          <p:nvPr/>
        </p:nvSpPr>
        <p:spPr>
          <a:xfrm>
            <a:off x="2050009" y="870406"/>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Chronic Pain - Why? </a:t>
            </a:r>
            <a:endParaRPr>
              <a:latin typeface="Lexend"/>
              <a:ea typeface="Lexend"/>
              <a:cs typeface="Lexend"/>
              <a:sym typeface="Lexe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413" name="Shape 413"/>
        <p:cNvGrpSpPr/>
        <p:nvPr/>
      </p:nvGrpSpPr>
      <p:grpSpPr>
        <a:xfrm>
          <a:off x="0" y="0"/>
          <a:ext cx="0" cy="0"/>
          <a:chOff x="0" y="0"/>
          <a:chExt cx="0" cy="0"/>
        </a:xfrm>
      </p:grpSpPr>
      <p:grpSp>
        <p:nvGrpSpPr>
          <p:cNvPr id="414" name="Google Shape;414;p50"/>
          <p:cNvGrpSpPr/>
          <p:nvPr/>
        </p:nvGrpSpPr>
        <p:grpSpPr>
          <a:xfrm>
            <a:off x="1029156" y="1028700"/>
            <a:ext cx="203399" cy="837821"/>
            <a:chOff x="608" y="0"/>
            <a:chExt cx="271199" cy="1117094"/>
          </a:xfrm>
        </p:grpSpPr>
        <p:sp>
          <p:nvSpPr>
            <p:cNvPr id="415" name="Google Shape;415;p50"/>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50"/>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50"/>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50"/>
          <p:cNvGrpSpPr/>
          <p:nvPr/>
        </p:nvGrpSpPr>
        <p:grpSpPr>
          <a:xfrm>
            <a:off x="16549088" y="1028700"/>
            <a:ext cx="710734" cy="513295"/>
            <a:chOff x="0" y="0"/>
            <a:chExt cx="947646" cy="684393"/>
          </a:xfrm>
        </p:grpSpPr>
        <p:sp>
          <p:nvSpPr>
            <p:cNvPr id="419" name="Google Shape;419;p50"/>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 name="Google Shape;420;p50"/>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pic>
        <p:nvPicPr>
          <p:cNvPr id="421" name="Google Shape;421;p50"/>
          <p:cNvPicPr preferRelativeResize="0"/>
          <p:nvPr/>
        </p:nvPicPr>
        <p:blipFill rotWithShape="1">
          <a:blip r:embed="rId4">
            <a:alphaModFix/>
          </a:blip>
          <a:srcRect b="0" l="0" r="0" t="0"/>
          <a:stretch/>
        </p:blipFill>
        <p:spPr>
          <a:xfrm>
            <a:off x="-2027163" y="3266988"/>
            <a:ext cx="12079496" cy="5567892"/>
          </a:xfrm>
          <a:prstGeom prst="rect">
            <a:avLst/>
          </a:prstGeom>
          <a:noFill/>
          <a:ln>
            <a:noFill/>
          </a:ln>
        </p:spPr>
      </p:pic>
      <p:sp>
        <p:nvSpPr>
          <p:cNvPr id="422" name="Google Shape;422;p50"/>
          <p:cNvSpPr txBox="1"/>
          <p:nvPr/>
        </p:nvSpPr>
        <p:spPr>
          <a:xfrm>
            <a:off x="2052100" y="870413"/>
            <a:ext cx="141837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Panorex Use Can Reveal: </a:t>
            </a:r>
            <a:endParaRPr>
              <a:latin typeface="Lexend"/>
              <a:ea typeface="Lexend"/>
              <a:cs typeface="Lexend"/>
              <a:sym typeface="Lexend"/>
            </a:endParaRPr>
          </a:p>
        </p:txBody>
      </p:sp>
      <p:sp>
        <p:nvSpPr>
          <p:cNvPr id="423" name="Google Shape;423;p50"/>
          <p:cNvSpPr/>
          <p:nvPr/>
        </p:nvSpPr>
        <p:spPr>
          <a:xfrm>
            <a:off x="10347981" y="3049286"/>
            <a:ext cx="7249203" cy="6003298"/>
          </a:xfrm>
          <a:custGeom>
            <a:rect b="b" l="l" r="r" t="t"/>
            <a:pathLst>
              <a:path extrusionOk="0" h="3386638" w="4089491">
                <a:moveTo>
                  <a:pt x="3965030" y="3386638"/>
                </a:moveTo>
                <a:lnTo>
                  <a:pt x="124460" y="3386638"/>
                </a:lnTo>
                <a:cubicBezTo>
                  <a:pt x="55880" y="3386638"/>
                  <a:pt x="0" y="3330758"/>
                  <a:pt x="0" y="3262178"/>
                </a:cubicBezTo>
                <a:lnTo>
                  <a:pt x="0" y="124460"/>
                </a:lnTo>
                <a:cubicBezTo>
                  <a:pt x="0" y="55880"/>
                  <a:pt x="55880" y="0"/>
                  <a:pt x="124460" y="0"/>
                </a:cubicBezTo>
                <a:lnTo>
                  <a:pt x="3965030" y="0"/>
                </a:lnTo>
                <a:cubicBezTo>
                  <a:pt x="4033611" y="0"/>
                  <a:pt x="4089491" y="55880"/>
                  <a:pt x="4089491" y="124460"/>
                </a:cubicBezTo>
                <a:lnTo>
                  <a:pt x="4089491" y="3262178"/>
                </a:lnTo>
                <a:cubicBezTo>
                  <a:pt x="4089491" y="3330758"/>
                  <a:pt x="4033611" y="3386638"/>
                  <a:pt x="3965030" y="3386638"/>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0"/>
          <p:cNvSpPr txBox="1"/>
          <p:nvPr/>
        </p:nvSpPr>
        <p:spPr>
          <a:xfrm>
            <a:off x="10613924" y="3551925"/>
            <a:ext cx="6465300" cy="4812300"/>
          </a:xfrm>
          <a:prstGeom prst="rect">
            <a:avLst/>
          </a:prstGeom>
          <a:noFill/>
          <a:ln>
            <a:noFill/>
          </a:ln>
        </p:spPr>
        <p:txBody>
          <a:bodyPr anchorCtr="0" anchor="t" bIns="0" lIns="0" spcFirstLastPara="1" rIns="0" wrap="square" tIns="0">
            <a:spAutoFit/>
          </a:bodyPr>
          <a:lstStyle/>
          <a:p>
            <a:pPr indent="-360480" lvl="1" marL="720961" marR="0" rtl="0" algn="l">
              <a:lnSpc>
                <a:spcPct val="115000"/>
              </a:lnSpc>
              <a:spcBef>
                <a:spcPts val="0"/>
              </a:spcBef>
              <a:spcAft>
                <a:spcPts val="0"/>
              </a:spcAft>
              <a:buClr>
                <a:srgbClr val="FFFFFB"/>
              </a:buClr>
              <a:buSzPts val="3339"/>
              <a:buFont typeface="Lexend"/>
              <a:buChar char="•"/>
            </a:pPr>
            <a:r>
              <a:rPr i="0" lang="en-US" sz="3339" u="none" cap="none" strike="noStrike">
                <a:solidFill>
                  <a:srgbClr val="FFFFFB"/>
                </a:solidFill>
                <a:latin typeface="Lexend"/>
                <a:ea typeface="Lexend"/>
                <a:cs typeface="Lexend"/>
                <a:sym typeface="Lexend"/>
              </a:rPr>
              <a:t>High coronoids (attenuated) – temporalis imbalance</a:t>
            </a:r>
            <a:br>
              <a:rPr i="0" lang="en-US" sz="3339" u="none" cap="none" strike="noStrike">
                <a:solidFill>
                  <a:srgbClr val="FFFFFB"/>
                </a:solidFill>
                <a:latin typeface="Lexend"/>
                <a:ea typeface="Lexend"/>
                <a:cs typeface="Lexend"/>
                <a:sym typeface="Lexend"/>
              </a:rPr>
            </a:br>
            <a:endParaRPr>
              <a:latin typeface="Lexend"/>
              <a:ea typeface="Lexend"/>
              <a:cs typeface="Lexend"/>
              <a:sym typeface="Lexend"/>
            </a:endParaRPr>
          </a:p>
          <a:p>
            <a:pPr indent="-360480" lvl="1" marL="720961" marR="0" rtl="0" algn="l">
              <a:lnSpc>
                <a:spcPct val="115000"/>
              </a:lnSpc>
              <a:spcBef>
                <a:spcPts val="1000"/>
              </a:spcBef>
              <a:spcAft>
                <a:spcPts val="0"/>
              </a:spcAft>
              <a:buClr>
                <a:srgbClr val="FFFFFB"/>
              </a:buClr>
              <a:buSzPts val="3339"/>
              <a:buFont typeface="Lexend"/>
              <a:buChar char="•"/>
            </a:pPr>
            <a:r>
              <a:rPr i="0" lang="en-US" sz="3339" u="none" cap="none" strike="noStrike">
                <a:solidFill>
                  <a:srgbClr val="FFFFFB"/>
                </a:solidFill>
                <a:latin typeface="Lexend"/>
                <a:ea typeface="Lexend"/>
                <a:cs typeface="Lexend"/>
                <a:sym typeface="Lexend"/>
              </a:rPr>
              <a:t>Gonial deposition – masseter clench</a:t>
            </a:r>
            <a:br>
              <a:rPr i="0" lang="en-US" sz="3339" u="none" cap="none" strike="noStrike">
                <a:solidFill>
                  <a:srgbClr val="FFFFFB"/>
                </a:solidFill>
                <a:latin typeface="Lexend"/>
                <a:ea typeface="Lexend"/>
                <a:cs typeface="Lexend"/>
                <a:sym typeface="Lexend"/>
              </a:rPr>
            </a:br>
            <a:endParaRPr>
              <a:latin typeface="Lexend"/>
              <a:ea typeface="Lexend"/>
              <a:cs typeface="Lexend"/>
              <a:sym typeface="Lexend"/>
            </a:endParaRPr>
          </a:p>
          <a:p>
            <a:pPr indent="-360480" lvl="1" marL="720961" marR="0" rtl="0" algn="l">
              <a:lnSpc>
                <a:spcPct val="115000"/>
              </a:lnSpc>
              <a:spcBef>
                <a:spcPts val="1000"/>
              </a:spcBef>
              <a:spcAft>
                <a:spcPts val="1000"/>
              </a:spcAft>
              <a:buClr>
                <a:srgbClr val="FFFFFB"/>
              </a:buClr>
              <a:buSzPts val="3339"/>
              <a:buFont typeface="Lexend"/>
              <a:buChar char="•"/>
            </a:pPr>
            <a:r>
              <a:rPr i="0" lang="en-US" sz="3339" u="sng" cap="none" strike="noStrike">
                <a:solidFill>
                  <a:srgbClr val="FFFFFB"/>
                </a:solidFill>
                <a:latin typeface="Lexend"/>
                <a:ea typeface="Lexend"/>
                <a:cs typeface="Lexend"/>
                <a:sym typeface="Lexend"/>
              </a:rPr>
              <a:t>Not Diagnostic</a:t>
            </a:r>
            <a:r>
              <a:rPr i="0" lang="en-US" sz="3339" u="none" cap="none" strike="noStrike">
                <a:solidFill>
                  <a:srgbClr val="FFFFFB"/>
                </a:solidFill>
                <a:latin typeface="Lexend"/>
                <a:ea typeface="Lexend"/>
                <a:cs typeface="Lexend"/>
                <a:sym typeface="Lexend"/>
              </a:rPr>
              <a:t> for condyles/position in fossae</a:t>
            </a:r>
            <a:endParaRPr i="0" sz="3339" u="none" cap="none" strike="noStrike">
              <a:solidFill>
                <a:srgbClr val="FFFFFB"/>
              </a:solidFill>
              <a:latin typeface="Lexend"/>
              <a:ea typeface="Lexend"/>
              <a:cs typeface="Lexend"/>
              <a:sym typeface="Lexe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428" name="Shape 428"/>
        <p:cNvGrpSpPr/>
        <p:nvPr/>
      </p:nvGrpSpPr>
      <p:grpSpPr>
        <a:xfrm>
          <a:off x="0" y="0"/>
          <a:ext cx="0" cy="0"/>
          <a:chOff x="0" y="0"/>
          <a:chExt cx="0" cy="0"/>
        </a:xfrm>
      </p:grpSpPr>
      <p:grpSp>
        <p:nvGrpSpPr>
          <p:cNvPr id="429" name="Google Shape;429;p51"/>
          <p:cNvGrpSpPr/>
          <p:nvPr/>
        </p:nvGrpSpPr>
        <p:grpSpPr>
          <a:xfrm>
            <a:off x="1029156" y="1028700"/>
            <a:ext cx="203399" cy="837821"/>
            <a:chOff x="608" y="0"/>
            <a:chExt cx="271199" cy="1117094"/>
          </a:xfrm>
        </p:grpSpPr>
        <p:sp>
          <p:nvSpPr>
            <p:cNvPr id="430" name="Google Shape;430;p51"/>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51"/>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51"/>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3" name="Google Shape;433;p51"/>
          <p:cNvGrpSpPr/>
          <p:nvPr/>
        </p:nvGrpSpPr>
        <p:grpSpPr>
          <a:xfrm>
            <a:off x="16549088" y="1028700"/>
            <a:ext cx="710734" cy="513295"/>
            <a:chOff x="0" y="0"/>
            <a:chExt cx="947646" cy="684393"/>
          </a:xfrm>
        </p:grpSpPr>
        <p:sp>
          <p:nvSpPr>
            <p:cNvPr id="434" name="Google Shape;434;p51"/>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5" name="Google Shape;435;p51"/>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sp>
        <p:nvSpPr>
          <p:cNvPr id="436" name="Google Shape;436;p51"/>
          <p:cNvSpPr/>
          <p:nvPr/>
        </p:nvSpPr>
        <p:spPr>
          <a:xfrm>
            <a:off x="7842200" y="2574750"/>
            <a:ext cx="12137000" cy="6977576"/>
          </a:xfrm>
          <a:custGeom>
            <a:rect b="b" l="l" r="r" t="t"/>
            <a:pathLst>
              <a:path extrusionOk="0" h="3017330" w="5877482">
                <a:moveTo>
                  <a:pt x="5753022" y="3017330"/>
                </a:moveTo>
                <a:lnTo>
                  <a:pt x="124460" y="3017330"/>
                </a:lnTo>
                <a:cubicBezTo>
                  <a:pt x="55880" y="3017330"/>
                  <a:pt x="0" y="2961450"/>
                  <a:pt x="0" y="2892870"/>
                </a:cubicBezTo>
                <a:lnTo>
                  <a:pt x="0" y="124460"/>
                </a:lnTo>
                <a:cubicBezTo>
                  <a:pt x="0" y="55880"/>
                  <a:pt x="55880" y="0"/>
                  <a:pt x="124460" y="0"/>
                </a:cubicBezTo>
                <a:lnTo>
                  <a:pt x="5753022" y="0"/>
                </a:lnTo>
                <a:cubicBezTo>
                  <a:pt x="5821602" y="0"/>
                  <a:pt x="5877482" y="55880"/>
                  <a:pt x="5877482" y="124460"/>
                </a:cubicBezTo>
                <a:lnTo>
                  <a:pt x="5877482" y="2892870"/>
                </a:lnTo>
                <a:cubicBezTo>
                  <a:pt x="5877482" y="2961450"/>
                  <a:pt x="5821602" y="3017330"/>
                  <a:pt x="5753022" y="301733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7" name="Google Shape;437;p51"/>
          <p:cNvPicPr preferRelativeResize="0"/>
          <p:nvPr/>
        </p:nvPicPr>
        <p:blipFill rotWithShape="1">
          <a:blip r:embed="rId4">
            <a:alphaModFix/>
          </a:blip>
          <a:srcRect b="7383" l="0" r="56958" t="9647"/>
          <a:stretch/>
        </p:blipFill>
        <p:spPr>
          <a:xfrm>
            <a:off x="1932952" y="3021163"/>
            <a:ext cx="4550207" cy="6084737"/>
          </a:xfrm>
          <a:prstGeom prst="rect">
            <a:avLst/>
          </a:prstGeom>
          <a:noFill/>
          <a:ln>
            <a:noFill/>
          </a:ln>
        </p:spPr>
      </p:pic>
      <p:sp>
        <p:nvSpPr>
          <p:cNvPr id="438" name="Google Shape;438;p51"/>
          <p:cNvSpPr txBox="1"/>
          <p:nvPr/>
        </p:nvSpPr>
        <p:spPr>
          <a:xfrm>
            <a:off x="2049999" y="870413"/>
            <a:ext cx="116709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TMJ Disease will create:</a:t>
            </a:r>
            <a:endParaRPr>
              <a:latin typeface="Lexend"/>
              <a:ea typeface="Lexend"/>
              <a:cs typeface="Lexend"/>
              <a:sym typeface="Lexend"/>
            </a:endParaRPr>
          </a:p>
        </p:txBody>
      </p:sp>
      <p:sp>
        <p:nvSpPr>
          <p:cNvPr id="439" name="Google Shape;439;p51"/>
          <p:cNvSpPr txBox="1"/>
          <p:nvPr/>
        </p:nvSpPr>
        <p:spPr>
          <a:xfrm>
            <a:off x="8356163" y="3176944"/>
            <a:ext cx="10603200" cy="5773200"/>
          </a:xfrm>
          <a:prstGeom prst="rect">
            <a:avLst/>
          </a:prstGeom>
          <a:noFill/>
          <a:ln>
            <a:noFill/>
          </a:ln>
        </p:spPr>
        <p:txBody>
          <a:bodyPr anchorCtr="0" anchor="t" bIns="0" lIns="0" spcFirstLastPara="1" rIns="0" wrap="square" tIns="0">
            <a:spAutoFit/>
          </a:bodyPr>
          <a:lstStyle/>
          <a:p>
            <a:pPr indent="-331937" lvl="1" marL="663873"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Forward Head Posture (even in children) </a:t>
            </a:r>
            <a:endParaRPr>
              <a:latin typeface="Lexend"/>
              <a:ea typeface="Lexend"/>
              <a:cs typeface="Lexend"/>
              <a:sym typeface="Lexend"/>
            </a:endParaRPr>
          </a:p>
          <a:p>
            <a:pPr indent="-442582" lvl="2" marL="1327746"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Swallow dysfunction-breathing-GERD </a:t>
            </a:r>
            <a:endParaRPr>
              <a:latin typeface="Lexend"/>
              <a:ea typeface="Lexend"/>
              <a:cs typeface="Lexend"/>
              <a:sym typeface="Lexend"/>
            </a:endParaRPr>
          </a:p>
          <a:p>
            <a:pPr indent="-442582" lvl="2" marL="1327746"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Facial pain</a:t>
            </a:r>
            <a:endParaRPr>
              <a:latin typeface="Lexend"/>
              <a:ea typeface="Lexend"/>
              <a:cs typeface="Lexend"/>
              <a:sym typeface="Lexend"/>
            </a:endParaRPr>
          </a:p>
          <a:p>
            <a:pPr indent="-442582" lvl="2" marL="1327746"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Temporalis pain – temporal headaches </a:t>
            </a:r>
            <a:endParaRPr>
              <a:latin typeface="Lexend"/>
              <a:ea typeface="Lexend"/>
              <a:cs typeface="Lexend"/>
              <a:sym typeface="Lexend"/>
            </a:endParaRPr>
          </a:p>
          <a:p>
            <a:pPr indent="-442582" lvl="2" marL="1327746"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Pain behind eyes, condylar pain</a:t>
            </a:r>
            <a:endParaRPr>
              <a:latin typeface="Lexend"/>
              <a:ea typeface="Lexend"/>
              <a:cs typeface="Lexend"/>
              <a:sym typeface="Lexend"/>
            </a:endParaRPr>
          </a:p>
          <a:p>
            <a:pPr indent="-331937" lvl="1" marL="663873"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No Diaphramatic breathing</a:t>
            </a:r>
            <a:endParaRPr>
              <a:latin typeface="Lexend"/>
              <a:ea typeface="Lexend"/>
              <a:cs typeface="Lexend"/>
              <a:sym typeface="Lexend"/>
            </a:endParaRPr>
          </a:p>
          <a:p>
            <a:pPr indent="-331937" lvl="1" marL="663873"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Intrudes posterior teeth </a:t>
            </a:r>
            <a:endParaRPr>
              <a:latin typeface="Lexend"/>
              <a:ea typeface="Lexend"/>
              <a:cs typeface="Lexend"/>
              <a:sym typeface="Lexend"/>
            </a:endParaRPr>
          </a:p>
          <a:p>
            <a:pPr indent="-331937" lvl="1" marL="663873"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3-Dimensional Intra-oral imbalance </a:t>
            </a:r>
            <a:endParaRPr>
              <a:latin typeface="Lexend"/>
              <a:ea typeface="Lexend"/>
              <a:cs typeface="Lexend"/>
              <a:sym typeface="Lexend"/>
            </a:endParaRPr>
          </a:p>
          <a:p>
            <a:pPr indent="-331937" lvl="1" marL="663873" marR="0" rtl="0" algn="l">
              <a:lnSpc>
                <a:spcPct val="140013"/>
              </a:lnSpc>
              <a:spcBef>
                <a:spcPts val="0"/>
              </a:spcBef>
              <a:spcAft>
                <a:spcPts val="0"/>
              </a:spcAft>
              <a:buClr>
                <a:srgbClr val="FFFFFB"/>
              </a:buClr>
              <a:buSzPts val="3074"/>
              <a:buFont typeface="Lexend"/>
              <a:buChar char="•"/>
            </a:pPr>
            <a:r>
              <a:rPr i="0" lang="en-US" sz="3074" u="none" cap="none" strike="noStrike">
                <a:solidFill>
                  <a:srgbClr val="FFFFFB"/>
                </a:solidFill>
                <a:latin typeface="Lexend"/>
                <a:ea typeface="Lexend"/>
                <a:cs typeface="Lexend"/>
                <a:sym typeface="Lexend"/>
              </a:rPr>
              <a:t>Condyles move posteriorly, superiorly</a:t>
            </a:r>
            <a:endParaRPr i="0" sz="3074" u="none" cap="none" strike="noStrike">
              <a:solidFill>
                <a:srgbClr val="FFFFFB"/>
              </a:solidFill>
              <a:latin typeface="Lexend"/>
              <a:ea typeface="Lexend"/>
              <a:cs typeface="Lexend"/>
              <a:sym typeface="Lexe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443" name="Shape 443"/>
        <p:cNvGrpSpPr/>
        <p:nvPr/>
      </p:nvGrpSpPr>
      <p:grpSpPr>
        <a:xfrm>
          <a:off x="0" y="0"/>
          <a:ext cx="0" cy="0"/>
          <a:chOff x="0" y="0"/>
          <a:chExt cx="0" cy="0"/>
        </a:xfrm>
      </p:grpSpPr>
      <p:grpSp>
        <p:nvGrpSpPr>
          <p:cNvPr id="444" name="Google Shape;444;p52"/>
          <p:cNvGrpSpPr/>
          <p:nvPr/>
        </p:nvGrpSpPr>
        <p:grpSpPr>
          <a:xfrm>
            <a:off x="1029156" y="1028700"/>
            <a:ext cx="203399" cy="837821"/>
            <a:chOff x="608" y="0"/>
            <a:chExt cx="271199" cy="1117094"/>
          </a:xfrm>
        </p:grpSpPr>
        <p:sp>
          <p:nvSpPr>
            <p:cNvPr id="445" name="Google Shape;445;p52"/>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52"/>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52"/>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8" name="Google Shape;448;p52"/>
          <p:cNvGrpSpPr/>
          <p:nvPr/>
        </p:nvGrpSpPr>
        <p:grpSpPr>
          <a:xfrm>
            <a:off x="16549088" y="1028700"/>
            <a:ext cx="710734" cy="513295"/>
            <a:chOff x="0" y="0"/>
            <a:chExt cx="947646" cy="684393"/>
          </a:xfrm>
        </p:grpSpPr>
        <p:sp>
          <p:nvSpPr>
            <p:cNvPr id="449" name="Google Shape;449;p52"/>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0" name="Google Shape;450;p52"/>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sp>
        <p:nvSpPr>
          <p:cNvPr id="451" name="Google Shape;451;p52"/>
          <p:cNvSpPr/>
          <p:nvPr/>
        </p:nvSpPr>
        <p:spPr>
          <a:xfrm>
            <a:off x="9499099" y="2847925"/>
            <a:ext cx="9657127" cy="6620597"/>
          </a:xfrm>
          <a:custGeom>
            <a:rect b="b" l="l" r="r" t="t"/>
            <a:pathLst>
              <a:path extrusionOk="0" h="3206100" w="3757637">
                <a:moveTo>
                  <a:pt x="3633177" y="3206100"/>
                </a:moveTo>
                <a:lnTo>
                  <a:pt x="124460" y="3206100"/>
                </a:lnTo>
                <a:cubicBezTo>
                  <a:pt x="55880" y="3206100"/>
                  <a:pt x="0" y="3150220"/>
                  <a:pt x="0" y="3081640"/>
                </a:cubicBezTo>
                <a:lnTo>
                  <a:pt x="0" y="124460"/>
                </a:lnTo>
                <a:cubicBezTo>
                  <a:pt x="0" y="55880"/>
                  <a:pt x="55880" y="0"/>
                  <a:pt x="124460" y="0"/>
                </a:cubicBezTo>
                <a:lnTo>
                  <a:pt x="3633177" y="0"/>
                </a:lnTo>
                <a:cubicBezTo>
                  <a:pt x="3701757" y="0"/>
                  <a:pt x="3757637" y="55880"/>
                  <a:pt x="3757637" y="124460"/>
                </a:cubicBezTo>
                <a:lnTo>
                  <a:pt x="3757637" y="3081640"/>
                </a:lnTo>
                <a:cubicBezTo>
                  <a:pt x="3757637" y="3150220"/>
                  <a:pt x="3701757" y="3206100"/>
                  <a:pt x="3633177" y="320610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52"/>
          <p:cNvPicPr preferRelativeResize="0"/>
          <p:nvPr/>
        </p:nvPicPr>
        <p:blipFill rotWithShape="1">
          <a:blip r:embed="rId4">
            <a:alphaModFix/>
          </a:blip>
          <a:srcRect b="0" l="0" r="0" t="0"/>
          <a:stretch/>
        </p:blipFill>
        <p:spPr>
          <a:xfrm>
            <a:off x="1233011" y="3026973"/>
            <a:ext cx="6540116" cy="4524693"/>
          </a:xfrm>
          <a:prstGeom prst="rect">
            <a:avLst/>
          </a:prstGeom>
          <a:noFill/>
          <a:ln>
            <a:noFill/>
          </a:ln>
        </p:spPr>
      </p:pic>
      <p:pic>
        <p:nvPicPr>
          <p:cNvPr id="453" name="Google Shape;453;p52"/>
          <p:cNvPicPr preferRelativeResize="0"/>
          <p:nvPr/>
        </p:nvPicPr>
        <p:blipFill rotWithShape="1">
          <a:blip r:embed="rId5">
            <a:alphaModFix/>
          </a:blip>
          <a:srcRect b="0" l="0" r="0" t="0"/>
          <a:stretch/>
        </p:blipFill>
        <p:spPr>
          <a:xfrm>
            <a:off x="1610716" y="2909085"/>
            <a:ext cx="6710514" cy="4642580"/>
          </a:xfrm>
          <a:prstGeom prst="rect">
            <a:avLst/>
          </a:prstGeom>
          <a:noFill/>
          <a:ln>
            <a:noFill/>
          </a:ln>
        </p:spPr>
      </p:pic>
      <p:pic>
        <p:nvPicPr>
          <p:cNvPr id="454" name="Google Shape;454;p52"/>
          <p:cNvPicPr preferRelativeResize="0"/>
          <p:nvPr/>
        </p:nvPicPr>
        <p:blipFill rotWithShape="1">
          <a:blip r:embed="rId6">
            <a:alphaModFix/>
          </a:blip>
          <a:srcRect b="0" l="0" r="0" t="0"/>
          <a:stretch/>
        </p:blipFill>
        <p:spPr>
          <a:xfrm>
            <a:off x="2453843" y="2909085"/>
            <a:ext cx="6586524" cy="4556800"/>
          </a:xfrm>
          <a:prstGeom prst="rect">
            <a:avLst/>
          </a:prstGeom>
          <a:noFill/>
          <a:ln>
            <a:noFill/>
          </a:ln>
        </p:spPr>
      </p:pic>
      <p:sp>
        <p:nvSpPr>
          <p:cNvPr id="455" name="Google Shape;455;p52"/>
          <p:cNvSpPr txBox="1"/>
          <p:nvPr/>
        </p:nvSpPr>
        <p:spPr>
          <a:xfrm>
            <a:off x="2049993" y="870400"/>
            <a:ext cx="116709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Did You Know?</a:t>
            </a:r>
            <a:endParaRPr>
              <a:latin typeface="Lexend"/>
              <a:ea typeface="Lexend"/>
              <a:cs typeface="Lexend"/>
              <a:sym typeface="Lexend"/>
            </a:endParaRPr>
          </a:p>
        </p:txBody>
      </p:sp>
      <p:sp>
        <p:nvSpPr>
          <p:cNvPr id="456" name="Google Shape;456;p52"/>
          <p:cNvSpPr txBox="1"/>
          <p:nvPr/>
        </p:nvSpPr>
        <p:spPr>
          <a:xfrm>
            <a:off x="9676649" y="3463775"/>
            <a:ext cx="8096100" cy="5388900"/>
          </a:xfrm>
          <a:prstGeom prst="rect">
            <a:avLst/>
          </a:prstGeom>
          <a:noFill/>
          <a:ln>
            <a:noFill/>
          </a:ln>
        </p:spPr>
        <p:txBody>
          <a:bodyPr anchorCtr="0" anchor="t" bIns="0" lIns="0" spcFirstLastPara="1" rIns="0" wrap="square" tIns="0">
            <a:spAutoFit/>
          </a:bodyPr>
          <a:lstStyle/>
          <a:p>
            <a:pPr indent="-277962" lvl="1" marL="555926" marR="0" rtl="0" algn="l">
              <a:lnSpc>
                <a:spcPct val="140015"/>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Forward Head Position can create over 40 lbs. of pressure on the musculoskeletal system</a:t>
            </a:r>
            <a:endParaRPr>
              <a:latin typeface="Lexend"/>
              <a:ea typeface="Lexend"/>
              <a:cs typeface="Lexend"/>
              <a:sym typeface="Lexend"/>
            </a:endParaRPr>
          </a:p>
          <a:p>
            <a:pPr indent="0" lvl="0" marL="0" marR="0" rtl="0" algn="l">
              <a:lnSpc>
                <a:spcPct val="140015"/>
              </a:lnSpc>
              <a:spcBef>
                <a:spcPts val="0"/>
              </a:spcBef>
              <a:spcAft>
                <a:spcPts val="0"/>
              </a:spcAft>
              <a:buNone/>
            </a:pPr>
            <a:r>
              <a:t/>
            </a:r>
            <a:endParaRPr i="0" sz="2574" u="none" cap="none" strike="noStrike">
              <a:solidFill>
                <a:srgbClr val="FFFFFB"/>
              </a:solidFill>
              <a:latin typeface="Lexend"/>
              <a:ea typeface="Lexend"/>
              <a:cs typeface="Lexend"/>
              <a:sym typeface="Lexend"/>
            </a:endParaRPr>
          </a:p>
          <a:p>
            <a:pPr indent="-277962" lvl="1" marL="555926" marR="0" rtl="0" algn="l">
              <a:lnSpc>
                <a:spcPct val="140015"/>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Longer head remains forward, more the spine is compressed AND muscles are shortened </a:t>
            </a:r>
            <a:endParaRPr>
              <a:latin typeface="Lexend"/>
              <a:ea typeface="Lexend"/>
              <a:cs typeface="Lexend"/>
              <a:sym typeface="Lexend"/>
            </a:endParaRPr>
          </a:p>
          <a:p>
            <a:pPr indent="0" lvl="0" marL="0" marR="0" rtl="0" algn="l">
              <a:lnSpc>
                <a:spcPct val="140015"/>
              </a:lnSpc>
              <a:spcBef>
                <a:spcPts val="0"/>
              </a:spcBef>
              <a:spcAft>
                <a:spcPts val="0"/>
              </a:spcAft>
              <a:buNone/>
            </a:pPr>
            <a:r>
              <a:t/>
            </a:r>
            <a:endParaRPr i="0" sz="2574" u="none" cap="none" strike="noStrike">
              <a:solidFill>
                <a:srgbClr val="FFFFFB"/>
              </a:solidFill>
              <a:latin typeface="Lexend"/>
              <a:ea typeface="Lexend"/>
              <a:cs typeface="Lexend"/>
              <a:sym typeface="Lexend"/>
            </a:endParaRPr>
          </a:p>
          <a:p>
            <a:pPr indent="-277962" lvl="1" marL="555926" marR="0" rtl="0" algn="l">
              <a:lnSpc>
                <a:spcPct val="140015"/>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“Forward Head Posture (FHP) leads to long term muscle strain, disk herniation, arthritis, and pinched nerve.” – Mayo Clinical Health Letter, March 2000</a:t>
            </a:r>
            <a:endParaRPr i="0" sz="2574" u="none" cap="none" strike="noStrike">
              <a:solidFill>
                <a:srgbClr val="FFFFFB"/>
              </a:solidFill>
              <a:latin typeface="Lexend"/>
              <a:ea typeface="Lexend"/>
              <a:cs typeface="Lexend"/>
              <a:sym typeface="Lexend"/>
            </a:endParaRPr>
          </a:p>
        </p:txBody>
      </p:sp>
      <p:sp>
        <p:nvSpPr>
          <p:cNvPr id="457" name="Google Shape;457;p52"/>
          <p:cNvSpPr txBox="1"/>
          <p:nvPr/>
        </p:nvSpPr>
        <p:spPr>
          <a:xfrm>
            <a:off x="1028700" y="8029798"/>
            <a:ext cx="7509000" cy="677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2000" u="none" cap="none" strike="noStrike">
                <a:solidFill>
                  <a:srgbClr val="000000"/>
                </a:solidFill>
                <a:latin typeface="Lexend"/>
                <a:ea typeface="Lexend"/>
                <a:cs typeface="Lexend"/>
                <a:sym typeface="Lexend"/>
              </a:rPr>
              <a:t>For every inch of Forward Head Posture, it can increase the weight of the head on the spine by an additional 10 lbs. </a:t>
            </a:r>
            <a:endParaRPr>
              <a:latin typeface="Lexend"/>
              <a:ea typeface="Lexend"/>
              <a:cs typeface="Lexend"/>
              <a:sym typeface="Lexend"/>
            </a:endParaRPr>
          </a:p>
        </p:txBody>
      </p:sp>
      <p:sp>
        <p:nvSpPr>
          <p:cNvPr id="458" name="Google Shape;458;p52"/>
          <p:cNvSpPr txBox="1"/>
          <p:nvPr/>
        </p:nvSpPr>
        <p:spPr>
          <a:xfrm>
            <a:off x="1028700" y="2809830"/>
            <a:ext cx="24936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300" u="none" cap="none" strike="noStrike">
                <a:solidFill>
                  <a:srgbClr val="31696B"/>
                </a:solidFill>
                <a:latin typeface="Lexend"/>
                <a:ea typeface="Lexend"/>
                <a:cs typeface="Lexend"/>
                <a:sym typeface="Lexend"/>
              </a:rPr>
              <a:t>12 lb. head</a:t>
            </a:r>
            <a:endParaRPr>
              <a:latin typeface="Lexend"/>
              <a:ea typeface="Lexend"/>
              <a:cs typeface="Lexend"/>
              <a:sym typeface="Lexend"/>
            </a:endParaRPr>
          </a:p>
        </p:txBody>
      </p:sp>
      <p:sp>
        <p:nvSpPr>
          <p:cNvPr id="459" name="Google Shape;459;p52"/>
          <p:cNvSpPr txBox="1"/>
          <p:nvPr/>
        </p:nvSpPr>
        <p:spPr>
          <a:xfrm>
            <a:off x="3719155" y="2818095"/>
            <a:ext cx="24936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300" u="none" cap="none" strike="noStrike">
                <a:solidFill>
                  <a:srgbClr val="31696B"/>
                </a:solidFill>
                <a:latin typeface="Lexend"/>
                <a:ea typeface="Lexend"/>
                <a:cs typeface="Lexend"/>
                <a:sym typeface="Lexend"/>
              </a:rPr>
              <a:t>32 lb. head</a:t>
            </a:r>
            <a:endParaRPr>
              <a:latin typeface="Lexend"/>
              <a:ea typeface="Lexend"/>
              <a:cs typeface="Lexend"/>
              <a:sym typeface="Lexend"/>
            </a:endParaRPr>
          </a:p>
        </p:txBody>
      </p:sp>
      <p:sp>
        <p:nvSpPr>
          <p:cNvPr id="460" name="Google Shape;460;p52"/>
          <p:cNvSpPr txBox="1"/>
          <p:nvPr/>
        </p:nvSpPr>
        <p:spPr>
          <a:xfrm>
            <a:off x="6546733" y="2809830"/>
            <a:ext cx="2493600" cy="354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2300" u="none" cap="none" strike="noStrike">
                <a:solidFill>
                  <a:srgbClr val="31696B"/>
                </a:solidFill>
                <a:latin typeface="Lexend"/>
                <a:ea typeface="Lexend"/>
                <a:cs typeface="Lexend"/>
                <a:sym typeface="Lexend"/>
              </a:rPr>
              <a:t>42 lb. head</a:t>
            </a:r>
            <a:endParaRPr>
              <a:latin typeface="Lexend"/>
              <a:ea typeface="Lexend"/>
              <a:cs typeface="Lexend"/>
              <a:sym typeface="Lexe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464" name="Shape 464"/>
        <p:cNvGrpSpPr/>
        <p:nvPr/>
      </p:nvGrpSpPr>
      <p:grpSpPr>
        <a:xfrm>
          <a:off x="0" y="0"/>
          <a:ext cx="0" cy="0"/>
          <a:chOff x="0" y="0"/>
          <a:chExt cx="0" cy="0"/>
        </a:xfrm>
      </p:grpSpPr>
      <p:grpSp>
        <p:nvGrpSpPr>
          <p:cNvPr id="465" name="Google Shape;465;p53"/>
          <p:cNvGrpSpPr/>
          <p:nvPr/>
        </p:nvGrpSpPr>
        <p:grpSpPr>
          <a:xfrm>
            <a:off x="1029156" y="1028700"/>
            <a:ext cx="203399" cy="837821"/>
            <a:chOff x="608" y="0"/>
            <a:chExt cx="271199" cy="1117094"/>
          </a:xfrm>
        </p:grpSpPr>
        <p:sp>
          <p:nvSpPr>
            <p:cNvPr id="466" name="Google Shape;466;p53"/>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53"/>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53"/>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9" name="Google Shape;469;p53"/>
          <p:cNvGrpSpPr/>
          <p:nvPr/>
        </p:nvGrpSpPr>
        <p:grpSpPr>
          <a:xfrm>
            <a:off x="16549088" y="1028700"/>
            <a:ext cx="710734" cy="513295"/>
            <a:chOff x="0" y="0"/>
            <a:chExt cx="947646" cy="684393"/>
          </a:xfrm>
        </p:grpSpPr>
        <p:sp>
          <p:nvSpPr>
            <p:cNvPr id="470" name="Google Shape;470;p53"/>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1" name="Google Shape;471;p53"/>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sp>
        <p:nvSpPr>
          <p:cNvPr id="472" name="Google Shape;472;p53"/>
          <p:cNvSpPr txBox="1"/>
          <p:nvPr/>
        </p:nvSpPr>
        <p:spPr>
          <a:xfrm>
            <a:off x="3098868" y="5394468"/>
            <a:ext cx="1639157" cy="554509"/>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4" u="none" cap="none" strike="noStrike">
                <a:solidFill>
                  <a:srgbClr val="FFFFFB"/>
                </a:solidFill>
                <a:latin typeface="Arial"/>
                <a:ea typeface="Arial"/>
                <a:cs typeface="Arial"/>
                <a:sym typeface="Arial"/>
              </a:rPr>
              <a:t>RETRUDED JAW </a:t>
            </a:r>
            <a:endParaRPr/>
          </a:p>
        </p:txBody>
      </p:sp>
      <p:grpSp>
        <p:nvGrpSpPr>
          <p:cNvPr id="473" name="Google Shape;473;p53"/>
          <p:cNvGrpSpPr/>
          <p:nvPr/>
        </p:nvGrpSpPr>
        <p:grpSpPr>
          <a:xfrm>
            <a:off x="7016307" y="2982095"/>
            <a:ext cx="4306303" cy="692043"/>
            <a:chOff x="0" y="0"/>
            <a:chExt cx="5741738" cy="922724"/>
          </a:xfrm>
        </p:grpSpPr>
        <p:sp>
          <p:nvSpPr>
            <p:cNvPr id="474" name="Google Shape;474;p53"/>
            <p:cNvSpPr/>
            <p:nvPr/>
          </p:nvSpPr>
          <p:spPr>
            <a:xfrm>
              <a:off x="0" y="0"/>
              <a:ext cx="5741738" cy="922724"/>
            </a:xfrm>
            <a:custGeom>
              <a:rect b="b" l="l" r="r" t="t"/>
              <a:pathLst>
                <a:path extrusionOk="0" h="1248029" w="7765976">
                  <a:moveTo>
                    <a:pt x="7212255" y="1248029"/>
                  </a:moveTo>
                  <a:lnTo>
                    <a:pt x="553720" y="1248029"/>
                  </a:lnTo>
                  <a:cubicBezTo>
                    <a:pt x="247650" y="1248029"/>
                    <a:pt x="0" y="968640"/>
                    <a:pt x="0" y="624744"/>
                  </a:cubicBezTo>
                  <a:cubicBezTo>
                    <a:pt x="0" y="279415"/>
                    <a:pt x="247650" y="0"/>
                    <a:pt x="553720" y="0"/>
                  </a:cubicBezTo>
                  <a:lnTo>
                    <a:pt x="7212255" y="0"/>
                  </a:lnTo>
                  <a:cubicBezTo>
                    <a:pt x="7518326" y="0"/>
                    <a:pt x="7765976" y="279415"/>
                    <a:pt x="7765976" y="624744"/>
                  </a:cubicBezTo>
                  <a:cubicBezTo>
                    <a:pt x="7764705" y="968640"/>
                    <a:pt x="7517055" y="1248029"/>
                    <a:pt x="7212255"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75" name="Google Shape;475;p53"/>
            <p:cNvSpPr txBox="1"/>
            <p:nvPr/>
          </p:nvSpPr>
          <p:spPr>
            <a:xfrm>
              <a:off x="400370" y="207998"/>
              <a:ext cx="4940100" cy="51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Retruded jaw position</a:t>
              </a:r>
              <a:endParaRPr>
                <a:latin typeface="Lexend"/>
                <a:ea typeface="Lexend"/>
                <a:cs typeface="Lexend"/>
                <a:sym typeface="Lexend"/>
              </a:endParaRPr>
            </a:p>
          </p:txBody>
        </p:sp>
      </p:grpSp>
      <p:grpSp>
        <p:nvGrpSpPr>
          <p:cNvPr id="476" name="Google Shape;476;p53"/>
          <p:cNvGrpSpPr/>
          <p:nvPr/>
        </p:nvGrpSpPr>
        <p:grpSpPr>
          <a:xfrm>
            <a:off x="1981598" y="3845949"/>
            <a:ext cx="4241091" cy="692043"/>
            <a:chOff x="0" y="0"/>
            <a:chExt cx="5654788" cy="922724"/>
          </a:xfrm>
        </p:grpSpPr>
        <p:sp>
          <p:nvSpPr>
            <p:cNvPr id="477" name="Google Shape;477;p53"/>
            <p:cNvSpPr/>
            <p:nvPr/>
          </p:nvSpPr>
          <p:spPr>
            <a:xfrm>
              <a:off x="0" y="0"/>
              <a:ext cx="5654788" cy="922724"/>
            </a:xfrm>
            <a:custGeom>
              <a:rect b="b" l="l" r="r" t="t"/>
              <a:pathLst>
                <a:path extrusionOk="0" h="1248029" w="7648373">
                  <a:moveTo>
                    <a:pt x="7094653" y="1248029"/>
                  </a:moveTo>
                  <a:lnTo>
                    <a:pt x="553720" y="1248029"/>
                  </a:lnTo>
                  <a:cubicBezTo>
                    <a:pt x="247650" y="1248029"/>
                    <a:pt x="0" y="968640"/>
                    <a:pt x="0" y="624744"/>
                  </a:cubicBezTo>
                  <a:cubicBezTo>
                    <a:pt x="0" y="279415"/>
                    <a:pt x="247650" y="0"/>
                    <a:pt x="553720" y="0"/>
                  </a:cubicBezTo>
                  <a:lnTo>
                    <a:pt x="7094653" y="0"/>
                  </a:lnTo>
                  <a:cubicBezTo>
                    <a:pt x="7400723" y="0"/>
                    <a:pt x="7648373" y="279415"/>
                    <a:pt x="7648373" y="624744"/>
                  </a:cubicBezTo>
                  <a:cubicBezTo>
                    <a:pt x="7647103" y="968640"/>
                    <a:pt x="7399453" y="1248029"/>
                    <a:pt x="7094653"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78" name="Google Shape;478;p53"/>
            <p:cNvSpPr txBox="1"/>
            <p:nvPr/>
          </p:nvSpPr>
          <p:spPr>
            <a:xfrm>
              <a:off x="394306" y="207998"/>
              <a:ext cx="4865100" cy="51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Forward head posture</a:t>
              </a:r>
              <a:endParaRPr>
                <a:latin typeface="Lexend"/>
                <a:ea typeface="Lexend"/>
                <a:cs typeface="Lexend"/>
                <a:sym typeface="Lexend"/>
              </a:endParaRPr>
            </a:p>
          </p:txBody>
        </p:sp>
      </p:grpSp>
      <p:grpSp>
        <p:nvGrpSpPr>
          <p:cNvPr id="479" name="Google Shape;479;p53"/>
          <p:cNvGrpSpPr/>
          <p:nvPr/>
        </p:nvGrpSpPr>
        <p:grpSpPr>
          <a:xfrm>
            <a:off x="884319" y="5432568"/>
            <a:ext cx="5809513" cy="692043"/>
            <a:chOff x="0" y="0"/>
            <a:chExt cx="7746017" cy="922724"/>
          </a:xfrm>
        </p:grpSpPr>
        <p:sp>
          <p:nvSpPr>
            <p:cNvPr id="480" name="Google Shape;480;p53"/>
            <p:cNvSpPr/>
            <p:nvPr/>
          </p:nvSpPr>
          <p:spPr>
            <a:xfrm>
              <a:off x="0" y="0"/>
              <a:ext cx="7746017" cy="922724"/>
            </a:xfrm>
            <a:custGeom>
              <a:rect b="b" l="l" r="r" t="t"/>
              <a:pathLst>
                <a:path extrusionOk="0" h="1248029" w="10476861">
                  <a:moveTo>
                    <a:pt x="9923141" y="1248029"/>
                  </a:moveTo>
                  <a:lnTo>
                    <a:pt x="553720" y="1248029"/>
                  </a:lnTo>
                  <a:cubicBezTo>
                    <a:pt x="247650" y="1248029"/>
                    <a:pt x="0" y="968640"/>
                    <a:pt x="0" y="624744"/>
                  </a:cubicBezTo>
                  <a:cubicBezTo>
                    <a:pt x="0" y="279415"/>
                    <a:pt x="247650" y="0"/>
                    <a:pt x="553720" y="0"/>
                  </a:cubicBezTo>
                  <a:lnTo>
                    <a:pt x="9923141" y="0"/>
                  </a:lnTo>
                  <a:cubicBezTo>
                    <a:pt x="10229211" y="0"/>
                    <a:pt x="10476861" y="279415"/>
                    <a:pt x="10476861" y="624744"/>
                  </a:cubicBezTo>
                  <a:cubicBezTo>
                    <a:pt x="10475591" y="968640"/>
                    <a:pt x="10227941" y="1248029"/>
                    <a:pt x="9923141"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81" name="Google Shape;481;p53"/>
            <p:cNvSpPr txBox="1"/>
            <p:nvPr/>
          </p:nvSpPr>
          <p:spPr>
            <a:xfrm>
              <a:off x="540151" y="207998"/>
              <a:ext cx="6664800" cy="51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Neck/shoulder/back problems</a:t>
              </a:r>
              <a:endParaRPr>
                <a:latin typeface="Lexend"/>
                <a:ea typeface="Lexend"/>
                <a:cs typeface="Lexend"/>
                <a:sym typeface="Lexend"/>
              </a:endParaRPr>
            </a:p>
          </p:txBody>
        </p:sp>
      </p:grpSp>
      <p:grpSp>
        <p:nvGrpSpPr>
          <p:cNvPr id="482" name="Google Shape;482;p53"/>
          <p:cNvGrpSpPr/>
          <p:nvPr/>
        </p:nvGrpSpPr>
        <p:grpSpPr>
          <a:xfrm>
            <a:off x="1200081" y="6993193"/>
            <a:ext cx="5300779" cy="1072089"/>
            <a:chOff x="0" y="0"/>
            <a:chExt cx="7067705" cy="1429452"/>
          </a:xfrm>
        </p:grpSpPr>
        <p:sp>
          <p:nvSpPr>
            <p:cNvPr id="483" name="Google Shape;483;p53"/>
            <p:cNvSpPr/>
            <p:nvPr/>
          </p:nvSpPr>
          <p:spPr>
            <a:xfrm>
              <a:off x="0" y="0"/>
              <a:ext cx="7067705" cy="1429452"/>
            </a:xfrm>
            <a:custGeom>
              <a:rect b="b" l="l" r="r" t="t"/>
              <a:pathLst>
                <a:path extrusionOk="0" h="1933403" w="9559410">
                  <a:moveTo>
                    <a:pt x="9005689" y="1933403"/>
                  </a:moveTo>
                  <a:lnTo>
                    <a:pt x="553720" y="1933403"/>
                  </a:lnTo>
                  <a:cubicBezTo>
                    <a:pt x="247650" y="1933403"/>
                    <a:pt x="0" y="1500669"/>
                    <a:pt x="0" y="967887"/>
                  </a:cubicBezTo>
                  <a:cubicBezTo>
                    <a:pt x="0" y="432885"/>
                    <a:pt x="247650" y="0"/>
                    <a:pt x="553720" y="0"/>
                  </a:cubicBezTo>
                  <a:lnTo>
                    <a:pt x="9005689" y="0"/>
                  </a:lnTo>
                  <a:cubicBezTo>
                    <a:pt x="9311760" y="0"/>
                    <a:pt x="9559410" y="432885"/>
                    <a:pt x="9559410" y="967887"/>
                  </a:cubicBezTo>
                  <a:cubicBezTo>
                    <a:pt x="9558139" y="1500669"/>
                    <a:pt x="9310489" y="1933403"/>
                    <a:pt x="9005689" y="1933403"/>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84" name="Google Shape;484;p53"/>
            <p:cNvSpPr txBox="1"/>
            <p:nvPr/>
          </p:nvSpPr>
          <p:spPr>
            <a:xfrm>
              <a:off x="492844" y="207998"/>
              <a:ext cx="6081000" cy="10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No room for tongue: scalloped lateral border</a:t>
              </a:r>
              <a:endParaRPr>
                <a:latin typeface="Lexend"/>
                <a:ea typeface="Lexend"/>
                <a:cs typeface="Lexend"/>
                <a:sym typeface="Lexend"/>
              </a:endParaRPr>
            </a:p>
          </p:txBody>
        </p:sp>
      </p:grpSp>
      <p:grpSp>
        <p:nvGrpSpPr>
          <p:cNvPr id="485" name="Google Shape;485;p53"/>
          <p:cNvGrpSpPr/>
          <p:nvPr/>
        </p:nvGrpSpPr>
        <p:grpSpPr>
          <a:xfrm>
            <a:off x="11814500" y="7149202"/>
            <a:ext cx="5287822" cy="2253094"/>
            <a:chOff x="0" y="0"/>
            <a:chExt cx="7050429" cy="2442908"/>
          </a:xfrm>
        </p:grpSpPr>
        <p:sp>
          <p:nvSpPr>
            <p:cNvPr id="486" name="Google Shape;486;p53"/>
            <p:cNvSpPr/>
            <p:nvPr/>
          </p:nvSpPr>
          <p:spPr>
            <a:xfrm>
              <a:off x="0" y="0"/>
              <a:ext cx="7050429" cy="2442908"/>
            </a:xfrm>
            <a:custGeom>
              <a:rect b="b" l="l" r="r" t="t"/>
              <a:pathLst>
                <a:path extrusionOk="0" h="3304150" w="9536044">
                  <a:moveTo>
                    <a:pt x="8982323" y="3304150"/>
                  </a:moveTo>
                  <a:lnTo>
                    <a:pt x="553720" y="3304150"/>
                  </a:lnTo>
                  <a:cubicBezTo>
                    <a:pt x="247650" y="3304150"/>
                    <a:pt x="0" y="2564729"/>
                    <a:pt x="0" y="1654174"/>
                  </a:cubicBezTo>
                  <a:cubicBezTo>
                    <a:pt x="0" y="739825"/>
                    <a:pt x="247650" y="0"/>
                    <a:pt x="553720" y="0"/>
                  </a:cubicBezTo>
                  <a:lnTo>
                    <a:pt x="8982323" y="0"/>
                  </a:lnTo>
                  <a:cubicBezTo>
                    <a:pt x="9288394" y="0"/>
                    <a:pt x="9536044" y="739826"/>
                    <a:pt x="9536044" y="1654174"/>
                  </a:cubicBezTo>
                  <a:cubicBezTo>
                    <a:pt x="9534773" y="2564729"/>
                    <a:pt x="9287123" y="3304150"/>
                    <a:pt x="8982323" y="330415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87" name="Google Shape;487;p53"/>
            <p:cNvSpPr txBox="1"/>
            <p:nvPr/>
          </p:nvSpPr>
          <p:spPr>
            <a:xfrm>
              <a:off x="491639" y="207998"/>
              <a:ext cx="6066300" cy="194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2493" u="none" cap="none" strike="noStrike">
                  <a:solidFill>
                    <a:srgbClr val="FFFFFB"/>
                  </a:solidFill>
                  <a:latin typeface="Lexend"/>
                  <a:ea typeface="Lexend"/>
                  <a:cs typeface="Lexend"/>
                  <a:sym typeface="Lexend"/>
                </a:rPr>
                <a:t>Narrow Maxilla</a:t>
              </a:r>
              <a:endParaRPr>
                <a:latin typeface="Lexend"/>
                <a:ea typeface="Lexend"/>
                <a:cs typeface="Lexend"/>
                <a:sym typeface="Lexend"/>
              </a:endParaRPr>
            </a:p>
            <a:p>
              <a:pPr indent="0" lvl="0" marL="0" marR="0" rtl="0" algn="l">
                <a:lnSpc>
                  <a:spcPct val="100000"/>
                </a:lnSpc>
                <a:spcBef>
                  <a:spcPts val="1000"/>
                </a:spcBef>
                <a:spcAft>
                  <a:spcPts val="0"/>
                </a:spcAft>
                <a:buNone/>
              </a:pPr>
              <a:r>
                <a:rPr i="0" lang="en-US" sz="2493" u="none" cap="none" strike="noStrike">
                  <a:solidFill>
                    <a:srgbClr val="FFFFFB"/>
                  </a:solidFill>
                  <a:latin typeface="Lexend"/>
                  <a:ea typeface="Lexend"/>
                  <a:cs typeface="Lexend"/>
                  <a:sym typeface="Lexend"/>
                </a:rPr>
                <a:t>Narrow Mandible</a:t>
              </a:r>
              <a:endParaRPr>
                <a:latin typeface="Lexend"/>
                <a:ea typeface="Lexend"/>
                <a:cs typeface="Lexend"/>
                <a:sym typeface="Lexend"/>
              </a:endParaRPr>
            </a:p>
            <a:p>
              <a:pPr indent="0" lvl="0" marL="0" marR="0" rtl="0" algn="l">
                <a:lnSpc>
                  <a:spcPct val="100000"/>
                </a:lnSpc>
                <a:spcBef>
                  <a:spcPts val="1000"/>
                </a:spcBef>
                <a:spcAft>
                  <a:spcPts val="1000"/>
                </a:spcAft>
                <a:buNone/>
              </a:pPr>
              <a:r>
                <a:rPr i="0" lang="en-US" sz="2493" u="none" cap="none" strike="noStrike">
                  <a:solidFill>
                    <a:srgbClr val="FFFFFB"/>
                  </a:solidFill>
                  <a:latin typeface="Lexend"/>
                  <a:ea typeface="Lexend"/>
                  <a:cs typeface="Lexend"/>
                  <a:sym typeface="Lexend"/>
                </a:rPr>
                <a:t>Lower anteriors higher than posterior teeth</a:t>
              </a:r>
              <a:endParaRPr>
                <a:latin typeface="Lexend"/>
                <a:ea typeface="Lexend"/>
                <a:cs typeface="Lexend"/>
                <a:sym typeface="Lexend"/>
              </a:endParaRPr>
            </a:p>
          </p:txBody>
        </p:sp>
      </p:grpSp>
      <p:grpSp>
        <p:nvGrpSpPr>
          <p:cNvPr id="488" name="Google Shape;488;p53"/>
          <p:cNvGrpSpPr/>
          <p:nvPr/>
        </p:nvGrpSpPr>
        <p:grpSpPr>
          <a:xfrm>
            <a:off x="11692219" y="5309517"/>
            <a:ext cx="5532364" cy="1072089"/>
            <a:chOff x="0" y="0"/>
            <a:chExt cx="7376485" cy="1429452"/>
          </a:xfrm>
        </p:grpSpPr>
        <p:sp>
          <p:nvSpPr>
            <p:cNvPr id="489" name="Google Shape;489;p53"/>
            <p:cNvSpPr/>
            <p:nvPr/>
          </p:nvSpPr>
          <p:spPr>
            <a:xfrm>
              <a:off x="0" y="0"/>
              <a:ext cx="7376485" cy="1429452"/>
            </a:xfrm>
            <a:custGeom>
              <a:rect b="b" l="l" r="r" t="t"/>
              <a:pathLst>
                <a:path extrusionOk="0" h="1933403" w="9977052">
                  <a:moveTo>
                    <a:pt x="9423332" y="1933403"/>
                  </a:moveTo>
                  <a:lnTo>
                    <a:pt x="553720" y="1933403"/>
                  </a:lnTo>
                  <a:cubicBezTo>
                    <a:pt x="247650" y="1933403"/>
                    <a:pt x="0" y="1500669"/>
                    <a:pt x="0" y="967887"/>
                  </a:cubicBezTo>
                  <a:cubicBezTo>
                    <a:pt x="0" y="432885"/>
                    <a:pt x="247650" y="0"/>
                    <a:pt x="553720" y="0"/>
                  </a:cubicBezTo>
                  <a:lnTo>
                    <a:pt x="9423332" y="0"/>
                  </a:lnTo>
                  <a:cubicBezTo>
                    <a:pt x="9729401" y="0"/>
                    <a:pt x="9977051" y="432885"/>
                    <a:pt x="9977051" y="967887"/>
                  </a:cubicBezTo>
                  <a:cubicBezTo>
                    <a:pt x="9975782" y="1500669"/>
                    <a:pt x="9728132" y="1933403"/>
                    <a:pt x="9423332" y="1933403"/>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90" name="Google Shape;490;p53"/>
            <p:cNvSpPr txBox="1"/>
            <p:nvPr/>
          </p:nvSpPr>
          <p:spPr>
            <a:xfrm>
              <a:off x="514379" y="207998"/>
              <a:ext cx="6346800" cy="102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Bilateral gonial deposition results from masseter clench</a:t>
              </a:r>
              <a:endParaRPr>
                <a:latin typeface="Lexend"/>
                <a:ea typeface="Lexend"/>
                <a:cs typeface="Lexend"/>
                <a:sym typeface="Lexend"/>
              </a:endParaRPr>
            </a:p>
          </p:txBody>
        </p:sp>
      </p:grpSp>
      <p:grpSp>
        <p:nvGrpSpPr>
          <p:cNvPr id="491" name="Google Shape;491;p53"/>
          <p:cNvGrpSpPr/>
          <p:nvPr/>
        </p:nvGrpSpPr>
        <p:grpSpPr>
          <a:xfrm>
            <a:off x="11781355" y="3863544"/>
            <a:ext cx="2565241" cy="683473"/>
            <a:chOff x="0" y="0"/>
            <a:chExt cx="3420322" cy="911297"/>
          </a:xfrm>
        </p:grpSpPr>
        <p:sp>
          <p:nvSpPr>
            <p:cNvPr id="492" name="Google Shape;492;p53"/>
            <p:cNvSpPr/>
            <p:nvPr/>
          </p:nvSpPr>
          <p:spPr>
            <a:xfrm>
              <a:off x="0" y="0"/>
              <a:ext cx="3420322" cy="911297"/>
            </a:xfrm>
            <a:custGeom>
              <a:rect b="b" l="l" r="r" t="t"/>
              <a:pathLst>
                <a:path extrusionOk="0" h="1232573" w="4626150">
                  <a:moveTo>
                    <a:pt x="4072430" y="1232573"/>
                  </a:moveTo>
                  <a:lnTo>
                    <a:pt x="553720" y="1232573"/>
                  </a:lnTo>
                  <a:cubicBezTo>
                    <a:pt x="247650" y="1232573"/>
                    <a:pt x="0" y="956642"/>
                    <a:pt x="0" y="617006"/>
                  </a:cubicBezTo>
                  <a:cubicBezTo>
                    <a:pt x="0" y="275954"/>
                    <a:pt x="247650" y="0"/>
                    <a:pt x="553720" y="0"/>
                  </a:cubicBezTo>
                  <a:lnTo>
                    <a:pt x="4072430" y="0"/>
                  </a:lnTo>
                  <a:cubicBezTo>
                    <a:pt x="4378500" y="0"/>
                    <a:pt x="4626150" y="275954"/>
                    <a:pt x="4626150" y="617006"/>
                  </a:cubicBezTo>
                  <a:cubicBezTo>
                    <a:pt x="4624880" y="956642"/>
                    <a:pt x="4377230" y="1232573"/>
                    <a:pt x="4072430" y="1232573"/>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93" name="Google Shape;493;p53"/>
            <p:cNvSpPr txBox="1"/>
            <p:nvPr/>
          </p:nvSpPr>
          <p:spPr>
            <a:xfrm>
              <a:off x="238472" y="207998"/>
              <a:ext cx="2942400" cy="51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No energy</a:t>
              </a:r>
              <a:endParaRPr>
                <a:latin typeface="Lexend"/>
                <a:ea typeface="Lexend"/>
                <a:cs typeface="Lexend"/>
                <a:sym typeface="Lexend"/>
              </a:endParaRPr>
            </a:p>
          </p:txBody>
        </p:sp>
      </p:grpSp>
      <p:grpSp>
        <p:nvGrpSpPr>
          <p:cNvPr id="494" name="Google Shape;494;p53"/>
          <p:cNvGrpSpPr/>
          <p:nvPr/>
        </p:nvGrpSpPr>
        <p:grpSpPr>
          <a:xfrm>
            <a:off x="7041967" y="8912278"/>
            <a:ext cx="3608625" cy="692043"/>
            <a:chOff x="0" y="0"/>
            <a:chExt cx="4811500" cy="922724"/>
          </a:xfrm>
        </p:grpSpPr>
        <p:sp>
          <p:nvSpPr>
            <p:cNvPr id="495" name="Google Shape;495;p53"/>
            <p:cNvSpPr/>
            <p:nvPr/>
          </p:nvSpPr>
          <p:spPr>
            <a:xfrm>
              <a:off x="0" y="0"/>
              <a:ext cx="4811500" cy="922724"/>
            </a:xfrm>
            <a:custGeom>
              <a:rect b="b" l="l" r="r" t="t"/>
              <a:pathLst>
                <a:path extrusionOk="0" h="1248029" w="6507786">
                  <a:moveTo>
                    <a:pt x="5954066" y="1248029"/>
                  </a:moveTo>
                  <a:lnTo>
                    <a:pt x="553720" y="1248029"/>
                  </a:lnTo>
                  <a:cubicBezTo>
                    <a:pt x="247650" y="1248029"/>
                    <a:pt x="0" y="968640"/>
                    <a:pt x="0" y="624744"/>
                  </a:cubicBezTo>
                  <a:cubicBezTo>
                    <a:pt x="0" y="279415"/>
                    <a:pt x="247650" y="0"/>
                    <a:pt x="553720" y="0"/>
                  </a:cubicBezTo>
                  <a:lnTo>
                    <a:pt x="5954066" y="0"/>
                  </a:lnTo>
                  <a:cubicBezTo>
                    <a:pt x="6260136" y="0"/>
                    <a:pt x="6507786" y="279415"/>
                    <a:pt x="6507786" y="624744"/>
                  </a:cubicBezTo>
                  <a:cubicBezTo>
                    <a:pt x="6506516" y="968640"/>
                    <a:pt x="6258866" y="1248029"/>
                    <a:pt x="5954066"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1000"/>
                </a:spcAft>
                <a:buNone/>
              </a:pPr>
              <a:r>
                <a:t/>
              </a:r>
              <a:endParaRPr>
                <a:latin typeface="Lexend"/>
                <a:ea typeface="Lexend"/>
                <a:cs typeface="Lexend"/>
                <a:sym typeface="Lexend"/>
              </a:endParaRPr>
            </a:p>
          </p:txBody>
        </p:sp>
        <p:sp>
          <p:nvSpPr>
            <p:cNvPr id="496" name="Google Shape;496;p53"/>
            <p:cNvSpPr txBox="1"/>
            <p:nvPr/>
          </p:nvSpPr>
          <p:spPr>
            <a:xfrm>
              <a:off x="335494" y="207998"/>
              <a:ext cx="4139700" cy="511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1000"/>
                </a:spcAft>
                <a:buNone/>
              </a:pPr>
              <a:r>
                <a:rPr i="0" lang="en-US" sz="2493" u="none" cap="none" strike="noStrike">
                  <a:solidFill>
                    <a:srgbClr val="FFFFFB"/>
                  </a:solidFill>
                  <a:latin typeface="Lexend"/>
                  <a:ea typeface="Lexend"/>
                  <a:cs typeface="Lexend"/>
                  <a:sym typeface="Lexend"/>
                </a:rPr>
                <a:t>Airway impediment</a:t>
              </a:r>
              <a:endParaRPr>
                <a:latin typeface="Lexend"/>
                <a:ea typeface="Lexend"/>
                <a:cs typeface="Lexend"/>
                <a:sym typeface="Lexend"/>
              </a:endParaRPr>
            </a:p>
          </p:txBody>
        </p:sp>
      </p:grpSp>
      <p:pic>
        <p:nvPicPr>
          <p:cNvPr id="497" name="Google Shape;497;p53"/>
          <p:cNvPicPr preferRelativeResize="0"/>
          <p:nvPr/>
        </p:nvPicPr>
        <p:blipFill rotWithShape="1">
          <a:blip r:embed="rId4">
            <a:alphaModFix/>
          </a:blip>
          <a:srcRect b="0" l="0" r="0" t="0"/>
          <a:stretch/>
        </p:blipFill>
        <p:spPr>
          <a:xfrm>
            <a:off x="7626246" y="4848224"/>
            <a:ext cx="2843176" cy="2843176"/>
          </a:xfrm>
          <a:prstGeom prst="rect">
            <a:avLst/>
          </a:prstGeom>
          <a:noFill/>
          <a:ln>
            <a:noFill/>
          </a:ln>
        </p:spPr>
      </p:pic>
      <p:sp>
        <p:nvSpPr>
          <p:cNvPr id="498" name="Google Shape;498;p53"/>
          <p:cNvSpPr txBox="1"/>
          <p:nvPr/>
        </p:nvSpPr>
        <p:spPr>
          <a:xfrm>
            <a:off x="2049991" y="887425"/>
            <a:ext cx="15253500" cy="1123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300" u="none" cap="none" strike="noStrike">
                <a:solidFill>
                  <a:srgbClr val="31696B"/>
                </a:solidFill>
                <a:latin typeface="Lexend"/>
                <a:ea typeface="Lexend"/>
                <a:cs typeface="Lexend"/>
                <a:sym typeface="Lexend"/>
              </a:rPr>
              <a:t>TMJ Disease and Sleep Apnea:</a:t>
            </a:r>
            <a:endParaRPr sz="1200">
              <a:latin typeface="Lexend"/>
              <a:ea typeface="Lexend"/>
              <a:cs typeface="Lexend"/>
              <a:sym typeface="Lexend"/>
            </a:endParaRPr>
          </a:p>
        </p:txBody>
      </p:sp>
      <p:cxnSp>
        <p:nvCxnSpPr>
          <p:cNvPr id="499" name="Google Shape;499;p53"/>
          <p:cNvCxnSpPr/>
          <p:nvPr/>
        </p:nvCxnSpPr>
        <p:spPr>
          <a:xfrm rot="5334463">
            <a:off x="8355906" y="4086538"/>
            <a:ext cx="872583" cy="0"/>
          </a:xfrm>
          <a:prstGeom prst="straightConnector1">
            <a:avLst/>
          </a:prstGeom>
          <a:noFill/>
          <a:ln cap="flat" cmpd="sng" w="47625">
            <a:solidFill>
              <a:srgbClr val="000000"/>
            </a:solidFill>
            <a:prstDash val="solid"/>
            <a:round/>
            <a:headEnd len="sm" w="sm" type="none"/>
            <a:tailEnd len="med" w="med" type="triangle"/>
          </a:ln>
        </p:spPr>
      </p:cxnSp>
      <p:cxnSp>
        <p:nvCxnSpPr>
          <p:cNvPr id="500" name="Google Shape;500;p53"/>
          <p:cNvCxnSpPr/>
          <p:nvPr/>
        </p:nvCxnSpPr>
        <p:spPr>
          <a:xfrm rot="-5400000">
            <a:off x="8353204" y="8464968"/>
            <a:ext cx="846996" cy="0"/>
          </a:xfrm>
          <a:prstGeom prst="straightConnector1">
            <a:avLst/>
          </a:prstGeom>
          <a:noFill/>
          <a:ln cap="flat" cmpd="sng" w="47625">
            <a:solidFill>
              <a:srgbClr val="000000"/>
            </a:solidFill>
            <a:prstDash val="solid"/>
            <a:round/>
            <a:headEnd len="sm" w="sm" type="none"/>
            <a:tailEnd len="med" w="med" type="triangle"/>
          </a:ln>
        </p:spPr>
      </p:cxnSp>
      <p:cxnSp>
        <p:nvCxnSpPr>
          <p:cNvPr id="501" name="Google Shape;501;p53"/>
          <p:cNvCxnSpPr/>
          <p:nvPr/>
        </p:nvCxnSpPr>
        <p:spPr>
          <a:xfrm rot="1415113">
            <a:off x="6071632" y="4607707"/>
            <a:ext cx="974129" cy="0"/>
          </a:xfrm>
          <a:prstGeom prst="straightConnector1">
            <a:avLst/>
          </a:prstGeom>
          <a:noFill/>
          <a:ln cap="flat" cmpd="sng" w="47625">
            <a:solidFill>
              <a:srgbClr val="000000"/>
            </a:solidFill>
            <a:prstDash val="solid"/>
            <a:round/>
            <a:headEnd len="sm" w="sm" type="none"/>
            <a:tailEnd len="med" w="med" type="triangle"/>
          </a:ln>
        </p:spPr>
      </p:cxnSp>
      <p:cxnSp>
        <p:nvCxnSpPr>
          <p:cNvPr id="502" name="Google Shape;502;p53"/>
          <p:cNvCxnSpPr/>
          <p:nvPr/>
        </p:nvCxnSpPr>
        <p:spPr>
          <a:xfrm rot="9655213">
            <a:off x="10728151" y="4619046"/>
            <a:ext cx="1118812" cy="0"/>
          </a:xfrm>
          <a:prstGeom prst="straightConnector1">
            <a:avLst/>
          </a:prstGeom>
          <a:noFill/>
          <a:ln cap="flat" cmpd="sng" w="47625">
            <a:solidFill>
              <a:srgbClr val="000000"/>
            </a:solidFill>
            <a:prstDash val="solid"/>
            <a:round/>
            <a:headEnd len="sm" w="sm" type="none"/>
            <a:tailEnd len="med" w="med" type="triangle"/>
          </a:ln>
        </p:spPr>
      </p:cxnSp>
      <p:cxnSp>
        <p:nvCxnSpPr>
          <p:cNvPr id="503" name="Google Shape;503;p53"/>
          <p:cNvCxnSpPr/>
          <p:nvPr/>
        </p:nvCxnSpPr>
        <p:spPr>
          <a:xfrm rot="10800000">
            <a:off x="10751098" y="5947669"/>
            <a:ext cx="894698" cy="0"/>
          </a:xfrm>
          <a:prstGeom prst="straightConnector1">
            <a:avLst/>
          </a:prstGeom>
          <a:noFill/>
          <a:ln cap="flat" cmpd="sng" w="47625">
            <a:solidFill>
              <a:srgbClr val="000000"/>
            </a:solidFill>
            <a:prstDash val="solid"/>
            <a:round/>
            <a:headEnd len="sm" w="sm" type="none"/>
            <a:tailEnd len="med" w="med" type="triangle"/>
          </a:ln>
        </p:spPr>
      </p:cxnSp>
      <p:cxnSp>
        <p:nvCxnSpPr>
          <p:cNvPr id="504" name="Google Shape;504;p53"/>
          <p:cNvCxnSpPr/>
          <p:nvPr/>
        </p:nvCxnSpPr>
        <p:spPr>
          <a:xfrm rot="-9134039">
            <a:off x="10681911" y="7761542"/>
            <a:ext cx="1201766" cy="0"/>
          </a:xfrm>
          <a:prstGeom prst="straightConnector1">
            <a:avLst/>
          </a:prstGeom>
          <a:noFill/>
          <a:ln cap="flat" cmpd="sng" w="47625">
            <a:solidFill>
              <a:srgbClr val="000000"/>
            </a:solidFill>
            <a:prstDash val="solid"/>
            <a:round/>
            <a:headEnd len="sm" w="sm" type="none"/>
            <a:tailEnd len="med" w="med" type="triangle"/>
          </a:ln>
        </p:spPr>
      </p:cxnSp>
      <p:cxnSp>
        <p:nvCxnSpPr>
          <p:cNvPr id="505" name="Google Shape;505;p53"/>
          <p:cNvCxnSpPr/>
          <p:nvPr/>
        </p:nvCxnSpPr>
        <p:spPr>
          <a:xfrm>
            <a:off x="6723963" y="5730284"/>
            <a:ext cx="599306" cy="0"/>
          </a:xfrm>
          <a:prstGeom prst="straightConnector1">
            <a:avLst/>
          </a:prstGeom>
          <a:noFill/>
          <a:ln cap="flat" cmpd="sng" w="47625">
            <a:solidFill>
              <a:srgbClr val="000000"/>
            </a:solidFill>
            <a:prstDash val="solid"/>
            <a:round/>
            <a:headEnd len="sm" w="sm" type="none"/>
            <a:tailEnd len="med" w="med" type="triangle"/>
          </a:ln>
        </p:spPr>
      </p:cxnSp>
      <p:cxnSp>
        <p:nvCxnSpPr>
          <p:cNvPr id="506" name="Google Shape;506;p53"/>
          <p:cNvCxnSpPr/>
          <p:nvPr/>
        </p:nvCxnSpPr>
        <p:spPr>
          <a:xfrm rot="-1185146">
            <a:off x="6403036" y="7345213"/>
            <a:ext cx="948126" cy="0"/>
          </a:xfrm>
          <a:prstGeom prst="straightConnector1">
            <a:avLst/>
          </a:prstGeom>
          <a:noFill/>
          <a:ln cap="flat" cmpd="sng" w="47625">
            <a:solidFill>
              <a:srgbClr val="000000"/>
            </a:solidFill>
            <a:prstDash val="solid"/>
            <a:round/>
            <a:headEnd len="sm" w="sm" type="none"/>
            <a:tailEnd len="med" w="med" type="triangle"/>
          </a:ln>
        </p:spPr>
      </p:cxnSp>
      <p:sp>
        <p:nvSpPr>
          <p:cNvPr id="507" name="Google Shape;507;p53"/>
          <p:cNvSpPr txBox="1"/>
          <p:nvPr/>
        </p:nvSpPr>
        <p:spPr>
          <a:xfrm>
            <a:off x="7919985" y="5421568"/>
            <a:ext cx="2234400" cy="1607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222" u="none" cap="none" strike="noStrike">
                <a:solidFill>
                  <a:srgbClr val="FFFFFB"/>
                </a:solidFill>
                <a:latin typeface="Lexend"/>
                <a:ea typeface="Lexend"/>
                <a:cs typeface="Lexend"/>
                <a:sym typeface="Lexend"/>
              </a:rPr>
              <a:t>Sleep </a:t>
            </a:r>
            <a:endParaRPr b="1">
              <a:latin typeface="Lexend"/>
              <a:ea typeface="Lexend"/>
              <a:cs typeface="Lexend"/>
              <a:sym typeface="Lexend"/>
            </a:endParaRPr>
          </a:p>
          <a:p>
            <a:pPr indent="0" lvl="0" marL="0" marR="0" rtl="0" algn="ctr">
              <a:lnSpc>
                <a:spcPct val="100000"/>
              </a:lnSpc>
              <a:spcBef>
                <a:spcPts val="0"/>
              </a:spcBef>
              <a:spcAft>
                <a:spcPts val="0"/>
              </a:spcAft>
              <a:buNone/>
            </a:pPr>
            <a:r>
              <a:rPr b="1" i="0" lang="en-US" sz="5222" u="none" cap="none" strike="noStrike">
                <a:solidFill>
                  <a:srgbClr val="FFFFFB"/>
                </a:solidFill>
                <a:latin typeface="Lexend"/>
                <a:ea typeface="Lexend"/>
                <a:cs typeface="Lexend"/>
                <a:sym typeface="Lexend"/>
              </a:rPr>
              <a:t>Apnea</a:t>
            </a:r>
            <a:endParaRPr b="1">
              <a:latin typeface="Lexend"/>
              <a:ea typeface="Lexend"/>
              <a:cs typeface="Lexend"/>
              <a:sym typeface="Lexe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180" name="Shape 180"/>
        <p:cNvGrpSpPr/>
        <p:nvPr/>
      </p:nvGrpSpPr>
      <p:grpSpPr>
        <a:xfrm>
          <a:off x="0" y="0"/>
          <a:ext cx="0" cy="0"/>
          <a:chOff x="0" y="0"/>
          <a:chExt cx="0" cy="0"/>
        </a:xfrm>
      </p:grpSpPr>
      <p:pic>
        <p:nvPicPr>
          <p:cNvPr id="181" name="Google Shape;181;p27"/>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182" name="Google Shape;182;p27"/>
          <p:cNvPicPr preferRelativeResize="0"/>
          <p:nvPr/>
        </p:nvPicPr>
        <p:blipFill>
          <a:blip r:embed="rId4">
            <a:alphaModFix/>
          </a:blip>
          <a:stretch>
            <a:fillRect/>
          </a:stretch>
        </p:blipFill>
        <p:spPr>
          <a:xfrm>
            <a:off x="43663" y="2002275"/>
            <a:ext cx="9056676" cy="6282462"/>
          </a:xfrm>
          <a:prstGeom prst="rect">
            <a:avLst/>
          </a:prstGeom>
          <a:noFill/>
          <a:ln cap="flat" cmpd="sng" w="76200">
            <a:solidFill>
              <a:schemeClr val="lt1"/>
            </a:solidFill>
            <a:prstDash val="solid"/>
            <a:round/>
            <a:headEnd len="sm" w="sm" type="none"/>
            <a:tailEnd len="sm" w="sm" type="none"/>
          </a:ln>
        </p:spPr>
      </p:pic>
      <p:pic>
        <p:nvPicPr>
          <p:cNvPr id="183" name="Google Shape;183;p27"/>
          <p:cNvPicPr preferRelativeResize="0"/>
          <p:nvPr/>
        </p:nvPicPr>
        <p:blipFill>
          <a:blip r:embed="rId5">
            <a:alphaModFix/>
          </a:blip>
          <a:stretch>
            <a:fillRect/>
          </a:stretch>
        </p:blipFill>
        <p:spPr>
          <a:xfrm>
            <a:off x="9231325" y="2007674"/>
            <a:ext cx="9056676" cy="6271650"/>
          </a:xfrm>
          <a:prstGeom prst="rect">
            <a:avLst/>
          </a:prstGeom>
          <a:noFill/>
          <a:ln cap="flat" cmpd="sng" w="76200">
            <a:solidFill>
              <a:schemeClr val="lt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511" name="Shape 511"/>
        <p:cNvGrpSpPr/>
        <p:nvPr/>
      </p:nvGrpSpPr>
      <p:grpSpPr>
        <a:xfrm>
          <a:off x="0" y="0"/>
          <a:ext cx="0" cy="0"/>
          <a:chOff x="0" y="0"/>
          <a:chExt cx="0" cy="0"/>
        </a:xfrm>
      </p:grpSpPr>
      <p:pic>
        <p:nvPicPr>
          <p:cNvPr id="512" name="Google Shape;512;p54"/>
          <p:cNvPicPr preferRelativeResize="0"/>
          <p:nvPr/>
        </p:nvPicPr>
        <p:blipFill>
          <a:blip r:embed="rId3">
            <a:alphaModFix/>
          </a:blip>
          <a:stretch>
            <a:fillRect/>
          </a:stretch>
        </p:blipFill>
        <p:spPr>
          <a:xfrm>
            <a:off x="-214650" y="-320576"/>
            <a:ext cx="9555958" cy="12362988"/>
          </a:xfrm>
          <a:prstGeom prst="rect">
            <a:avLst/>
          </a:prstGeom>
          <a:noFill/>
          <a:ln>
            <a:noFill/>
          </a:ln>
          <a:effectLst>
            <a:outerShdw blurRad="57150" rotWithShape="0" algn="bl" dir="5400000" dist="19050">
              <a:srgbClr val="171700">
                <a:alpha val="50000"/>
              </a:srgbClr>
            </a:outerShdw>
          </a:effectLst>
        </p:spPr>
      </p:pic>
      <p:grpSp>
        <p:nvGrpSpPr>
          <p:cNvPr id="513" name="Google Shape;513;p54"/>
          <p:cNvGrpSpPr/>
          <p:nvPr/>
        </p:nvGrpSpPr>
        <p:grpSpPr>
          <a:xfrm>
            <a:off x="16549088" y="1028700"/>
            <a:ext cx="709596" cy="512472"/>
            <a:chOff x="0" y="0"/>
            <a:chExt cx="946128" cy="683296"/>
          </a:xfrm>
        </p:grpSpPr>
        <p:sp>
          <p:nvSpPr>
            <p:cNvPr id="514" name="Google Shape;514;p54"/>
            <p:cNvSpPr/>
            <p:nvPr/>
          </p:nvSpPr>
          <p:spPr>
            <a:xfrm>
              <a:off x="0" y="0"/>
              <a:ext cx="946128" cy="683296"/>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5" name="Google Shape;515;p54"/>
            <p:cNvPicPr preferRelativeResize="0"/>
            <p:nvPr/>
          </p:nvPicPr>
          <p:blipFill rotWithShape="1">
            <a:blip r:embed="rId4">
              <a:alphaModFix/>
            </a:blip>
            <a:srcRect b="0" l="0" r="0" t="0"/>
            <a:stretch/>
          </p:blipFill>
          <p:spPr>
            <a:xfrm rot="5400000">
              <a:off x="311459" y="241158"/>
              <a:ext cx="324031" cy="202077"/>
            </a:xfrm>
            <a:prstGeom prst="rect">
              <a:avLst/>
            </a:prstGeom>
            <a:noFill/>
            <a:ln>
              <a:noFill/>
            </a:ln>
          </p:spPr>
        </p:pic>
      </p:grpSp>
      <p:grpSp>
        <p:nvGrpSpPr>
          <p:cNvPr id="516" name="Google Shape;516;p54"/>
          <p:cNvGrpSpPr/>
          <p:nvPr/>
        </p:nvGrpSpPr>
        <p:grpSpPr>
          <a:xfrm>
            <a:off x="1029156" y="1028700"/>
            <a:ext cx="201503" cy="835915"/>
            <a:chOff x="608" y="0"/>
            <a:chExt cx="268671" cy="1114554"/>
          </a:xfrm>
        </p:grpSpPr>
        <p:sp>
          <p:nvSpPr>
            <p:cNvPr id="517" name="Google Shape;517;p54"/>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54"/>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54"/>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0" name="Google Shape;520;p54"/>
          <p:cNvSpPr txBox="1"/>
          <p:nvPr/>
        </p:nvSpPr>
        <p:spPr>
          <a:xfrm>
            <a:off x="2050000" y="984950"/>
            <a:ext cx="155979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6000">
                <a:solidFill>
                  <a:srgbClr val="31696B"/>
                </a:solidFill>
                <a:latin typeface="Lexend"/>
                <a:ea typeface="Lexend"/>
                <a:cs typeface="Lexend"/>
                <a:sym typeface="Lexend"/>
              </a:rPr>
              <a:t>FHP, Sleep Apnea, &amp; Posture Concerns</a:t>
            </a:r>
            <a:endParaRPr sz="800">
              <a:latin typeface="Lexend"/>
              <a:ea typeface="Lexend"/>
              <a:cs typeface="Lexend"/>
              <a:sym typeface="Lexend"/>
            </a:endParaRPr>
          </a:p>
        </p:txBody>
      </p:sp>
      <p:pic>
        <p:nvPicPr>
          <p:cNvPr id="521" name="Google Shape;521;p54"/>
          <p:cNvPicPr preferRelativeResize="0"/>
          <p:nvPr/>
        </p:nvPicPr>
        <p:blipFill rotWithShape="1">
          <a:blip r:embed="rId5">
            <a:alphaModFix/>
          </a:blip>
          <a:srcRect b="24358" l="0" r="2742" t="20368"/>
          <a:stretch/>
        </p:blipFill>
        <p:spPr>
          <a:xfrm>
            <a:off x="8728575" y="2316901"/>
            <a:ext cx="9309750" cy="7533727"/>
          </a:xfrm>
          <a:prstGeom prst="rect">
            <a:avLst/>
          </a:prstGeom>
          <a:noFill/>
          <a:ln>
            <a:noFill/>
          </a:ln>
          <a:effectLst>
            <a:outerShdw blurRad="57150" rotWithShape="0" algn="bl" dir="5400000" dist="19050">
              <a:srgbClr val="000000">
                <a:alpha val="50000"/>
              </a:srgbClr>
            </a:outerShdw>
          </a:effectLst>
        </p:spPr>
      </p:pic>
      <p:sp>
        <p:nvSpPr>
          <p:cNvPr id="522" name="Google Shape;522;p54"/>
          <p:cNvSpPr txBox="1"/>
          <p:nvPr/>
        </p:nvSpPr>
        <p:spPr>
          <a:xfrm>
            <a:off x="16065850" y="1864625"/>
            <a:ext cx="14760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latin typeface="Calibri"/>
                <a:ea typeface="Calibri"/>
                <a:cs typeface="Calibri"/>
                <a:sym typeface="Calibri"/>
              </a:rPr>
              <a:t>Cailliet</a:t>
            </a:r>
            <a:endParaRPr sz="3200">
              <a:latin typeface="Calibri"/>
              <a:ea typeface="Calibri"/>
              <a:cs typeface="Calibri"/>
              <a:sym typeface="Calibri"/>
            </a:endParaRPr>
          </a:p>
        </p:txBody>
      </p:sp>
      <p:sp>
        <p:nvSpPr>
          <p:cNvPr id="523" name="Google Shape;523;p54"/>
          <p:cNvSpPr txBox="1"/>
          <p:nvPr/>
        </p:nvSpPr>
        <p:spPr>
          <a:xfrm>
            <a:off x="13134300" y="7057000"/>
            <a:ext cx="518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527" name="Shape 527"/>
        <p:cNvGrpSpPr/>
        <p:nvPr/>
      </p:nvGrpSpPr>
      <p:grpSpPr>
        <a:xfrm>
          <a:off x="0" y="0"/>
          <a:ext cx="0" cy="0"/>
          <a:chOff x="0" y="0"/>
          <a:chExt cx="0" cy="0"/>
        </a:xfrm>
      </p:grpSpPr>
      <p:grpSp>
        <p:nvGrpSpPr>
          <p:cNvPr id="528" name="Google Shape;528;p55"/>
          <p:cNvGrpSpPr/>
          <p:nvPr/>
        </p:nvGrpSpPr>
        <p:grpSpPr>
          <a:xfrm rot="10800000">
            <a:off x="1031052" y="1030606"/>
            <a:ext cx="201503" cy="835916"/>
            <a:chOff x="608" y="0"/>
            <a:chExt cx="268671" cy="1114554"/>
          </a:xfrm>
        </p:grpSpPr>
        <p:sp>
          <p:nvSpPr>
            <p:cNvPr id="529" name="Google Shape;529;p55"/>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55"/>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5"/>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32" name="Google Shape;532;p55"/>
          <p:cNvSpPr txBox="1"/>
          <p:nvPr/>
        </p:nvSpPr>
        <p:spPr>
          <a:xfrm>
            <a:off x="2050009" y="1002306"/>
            <a:ext cx="15520500" cy="8925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lang="en-US" sz="5799">
                <a:solidFill>
                  <a:srgbClr val="FFFFFB"/>
                </a:solidFill>
                <a:latin typeface="Lexend"/>
                <a:ea typeface="Lexend"/>
                <a:cs typeface="Lexend"/>
                <a:sym typeface="Lexend"/>
              </a:rPr>
              <a:t>Potential Class lll TMJ Sleep Apnea Patient</a:t>
            </a:r>
            <a:endParaRPr sz="5699">
              <a:latin typeface="Lexend"/>
              <a:ea typeface="Lexend"/>
              <a:cs typeface="Lexend"/>
              <a:sym typeface="Lexend"/>
            </a:endParaRPr>
          </a:p>
        </p:txBody>
      </p:sp>
      <p:sp>
        <p:nvSpPr>
          <p:cNvPr id="533" name="Google Shape;533;p55"/>
          <p:cNvSpPr txBox="1"/>
          <p:nvPr/>
        </p:nvSpPr>
        <p:spPr>
          <a:xfrm>
            <a:off x="2050009" y="2033519"/>
            <a:ext cx="15520500" cy="5385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lang="en-US" sz="3499">
                <a:solidFill>
                  <a:srgbClr val="FFFFFB"/>
                </a:solidFill>
                <a:latin typeface="Lexend"/>
                <a:ea typeface="Lexend"/>
                <a:cs typeface="Lexend"/>
                <a:sym typeface="Lexend"/>
              </a:rPr>
              <a:t>Age 9, Postural Sleep Concerns, Resolved of Symptomology</a:t>
            </a:r>
            <a:endParaRPr sz="3399">
              <a:latin typeface="Lexend"/>
              <a:ea typeface="Lexend"/>
              <a:cs typeface="Lexend"/>
              <a:sym typeface="Lexend"/>
            </a:endParaRPr>
          </a:p>
        </p:txBody>
      </p:sp>
      <p:pic>
        <p:nvPicPr>
          <p:cNvPr id="534" name="Google Shape;534;p55"/>
          <p:cNvPicPr preferRelativeResize="0"/>
          <p:nvPr/>
        </p:nvPicPr>
        <p:blipFill rotWithShape="1">
          <a:blip r:embed="rId3">
            <a:alphaModFix/>
          </a:blip>
          <a:srcRect b="24037" l="48346" r="5455" t="33626"/>
          <a:stretch/>
        </p:blipFill>
        <p:spPr>
          <a:xfrm>
            <a:off x="0" y="3784350"/>
            <a:ext cx="9180324" cy="6502651"/>
          </a:xfrm>
          <a:prstGeom prst="rect">
            <a:avLst/>
          </a:prstGeom>
          <a:noFill/>
          <a:ln>
            <a:noFill/>
          </a:ln>
        </p:spPr>
      </p:pic>
      <p:pic>
        <p:nvPicPr>
          <p:cNvPr id="535" name="Google Shape;535;p55"/>
          <p:cNvPicPr preferRelativeResize="0"/>
          <p:nvPr/>
        </p:nvPicPr>
        <p:blipFill rotWithShape="1">
          <a:blip r:embed="rId3">
            <a:alphaModFix/>
          </a:blip>
          <a:srcRect b="24037" l="2135" r="52030" t="33626"/>
          <a:stretch/>
        </p:blipFill>
        <p:spPr>
          <a:xfrm>
            <a:off x="9180325" y="3784350"/>
            <a:ext cx="9107676" cy="6502651"/>
          </a:xfrm>
          <a:prstGeom prst="rect">
            <a:avLst/>
          </a:prstGeom>
          <a:noFill/>
          <a:ln>
            <a:noFill/>
          </a:ln>
        </p:spPr>
      </p:pic>
      <p:sp>
        <p:nvSpPr>
          <p:cNvPr id="536" name="Google Shape;536;p55"/>
          <p:cNvSpPr/>
          <p:nvPr/>
        </p:nvSpPr>
        <p:spPr>
          <a:xfrm>
            <a:off x="1029154" y="3428997"/>
            <a:ext cx="3703052" cy="683353"/>
          </a:xfrm>
          <a:custGeom>
            <a:rect b="b" l="l" r="r" t="t"/>
            <a:pathLst>
              <a:path extrusionOk="0" h="1178195" w="6384573">
                <a:moveTo>
                  <a:pt x="6260114" y="1178195"/>
                </a:moveTo>
                <a:lnTo>
                  <a:pt x="124460" y="1178195"/>
                </a:lnTo>
                <a:cubicBezTo>
                  <a:pt x="55880" y="1178195"/>
                  <a:pt x="0" y="1122315"/>
                  <a:pt x="0" y="1053735"/>
                </a:cubicBezTo>
                <a:lnTo>
                  <a:pt x="0" y="124460"/>
                </a:lnTo>
                <a:cubicBezTo>
                  <a:pt x="0" y="55880"/>
                  <a:pt x="55880" y="0"/>
                  <a:pt x="124460" y="0"/>
                </a:cubicBezTo>
                <a:lnTo>
                  <a:pt x="6260114" y="0"/>
                </a:lnTo>
                <a:cubicBezTo>
                  <a:pt x="6328694" y="0"/>
                  <a:pt x="6384573" y="55880"/>
                  <a:pt x="6384573" y="124460"/>
                </a:cubicBezTo>
                <a:lnTo>
                  <a:pt x="6384573" y="1053735"/>
                </a:lnTo>
                <a:cubicBezTo>
                  <a:pt x="6384573" y="1122315"/>
                  <a:pt x="6328694" y="1178195"/>
                  <a:pt x="6260114"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55"/>
          <p:cNvSpPr txBox="1"/>
          <p:nvPr/>
        </p:nvSpPr>
        <p:spPr>
          <a:xfrm>
            <a:off x="2075733" y="3586547"/>
            <a:ext cx="16155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BEFORE</a:t>
            </a:r>
            <a:endParaRPr b="1">
              <a:latin typeface="Lexend"/>
              <a:ea typeface="Lexend"/>
              <a:cs typeface="Lexend"/>
              <a:sym typeface="Lexend"/>
            </a:endParaRPr>
          </a:p>
        </p:txBody>
      </p:sp>
      <p:sp>
        <p:nvSpPr>
          <p:cNvPr id="538" name="Google Shape;538;p55"/>
          <p:cNvSpPr/>
          <p:nvPr/>
        </p:nvSpPr>
        <p:spPr>
          <a:xfrm>
            <a:off x="10314035" y="3428997"/>
            <a:ext cx="3703052" cy="683353"/>
          </a:xfrm>
          <a:custGeom>
            <a:rect b="b" l="l" r="r" t="t"/>
            <a:pathLst>
              <a:path extrusionOk="0" h="1178195" w="6384573">
                <a:moveTo>
                  <a:pt x="6260114" y="1178195"/>
                </a:moveTo>
                <a:lnTo>
                  <a:pt x="124460" y="1178195"/>
                </a:lnTo>
                <a:cubicBezTo>
                  <a:pt x="55880" y="1178195"/>
                  <a:pt x="0" y="1122315"/>
                  <a:pt x="0" y="1053735"/>
                </a:cubicBezTo>
                <a:lnTo>
                  <a:pt x="0" y="124460"/>
                </a:lnTo>
                <a:cubicBezTo>
                  <a:pt x="0" y="55880"/>
                  <a:pt x="55880" y="0"/>
                  <a:pt x="124460" y="0"/>
                </a:cubicBezTo>
                <a:lnTo>
                  <a:pt x="6260114" y="0"/>
                </a:lnTo>
                <a:cubicBezTo>
                  <a:pt x="6328694" y="0"/>
                  <a:pt x="6384573" y="55880"/>
                  <a:pt x="6384573" y="124460"/>
                </a:cubicBezTo>
                <a:lnTo>
                  <a:pt x="6384573" y="1053735"/>
                </a:lnTo>
                <a:cubicBezTo>
                  <a:pt x="6384573" y="1122315"/>
                  <a:pt x="6328694" y="1178195"/>
                  <a:pt x="6260114"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55"/>
          <p:cNvSpPr txBox="1"/>
          <p:nvPr/>
        </p:nvSpPr>
        <p:spPr>
          <a:xfrm>
            <a:off x="10515807" y="3586547"/>
            <a:ext cx="33051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AFTER 4 MONTHS</a:t>
            </a:r>
            <a:endParaRPr b="1">
              <a:latin typeface="Lexend"/>
              <a:ea typeface="Lexend"/>
              <a:cs typeface="Lexend"/>
              <a:sym typeface="Lexen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543" name="Shape 543"/>
        <p:cNvGrpSpPr/>
        <p:nvPr/>
      </p:nvGrpSpPr>
      <p:grpSpPr>
        <a:xfrm>
          <a:off x="0" y="0"/>
          <a:ext cx="0" cy="0"/>
          <a:chOff x="0" y="0"/>
          <a:chExt cx="0" cy="0"/>
        </a:xfrm>
      </p:grpSpPr>
      <p:grpSp>
        <p:nvGrpSpPr>
          <p:cNvPr id="544" name="Google Shape;544;p56"/>
          <p:cNvGrpSpPr/>
          <p:nvPr/>
        </p:nvGrpSpPr>
        <p:grpSpPr>
          <a:xfrm>
            <a:off x="1029156" y="1028700"/>
            <a:ext cx="203399" cy="837821"/>
            <a:chOff x="608" y="0"/>
            <a:chExt cx="271199" cy="1117094"/>
          </a:xfrm>
        </p:grpSpPr>
        <p:sp>
          <p:nvSpPr>
            <p:cNvPr id="545" name="Google Shape;545;p56"/>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56"/>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56"/>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 name="Google Shape;548;p56"/>
          <p:cNvGrpSpPr/>
          <p:nvPr/>
        </p:nvGrpSpPr>
        <p:grpSpPr>
          <a:xfrm>
            <a:off x="16549088" y="1028700"/>
            <a:ext cx="710734" cy="513295"/>
            <a:chOff x="0" y="0"/>
            <a:chExt cx="947646" cy="684393"/>
          </a:xfrm>
        </p:grpSpPr>
        <p:sp>
          <p:nvSpPr>
            <p:cNvPr id="549" name="Google Shape;549;p56"/>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0" name="Google Shape;550;p56"/>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sp>
        <p:nvSpPr>
          <p:cNvPr id="551" name="Google Shape;551;p56"/>
          <p:cNvSpPr/>
          <p:nvPr/>
        </p:nvSpPr>
        <p:spPr>
          <a:xfrm>
            <a:off x="1029146" y="3703346"/>
            <a:ext cx="8127188" cy="4572000"/>
          </a:xfrm>
          <a:custGeom>
            <a:rect b="b" l="l" r="r" t="t"/>
            <a:pathLst>
              <a:path extrusionOk="0" h="6350000" w="11287761">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rotWithShape="1">
            <a:blip r:embed="rId4">
              <a:alphaModFix/>
            </a:blip>
            <a:stretch>
              <a:fillRect b="-9152" l="0" r="0" t="-9153"/>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56"/>
          <p:cNvSpPr txBox="1"/>
          <p:nvPr/>
        </p:nvSpPr>
        <p:spPr>
          <a:xfrm>
            <a:off x="9621799" y="2867025"/>
            <a:ext cx="8127300" cy="6383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i="0" lang="en-US" sz="2600" u="none" cap="none" strike="noStrike">
                <a:solidFill>
                  <a:srgbClr val="31696B"/>
                </a:solidFill>
                <a:latin typeface="Lexend"/>
                <a:ea typeface="Lexend"/>
                <a:cs typeface="Lexend"/>
                <a:sym typeface="Lexend"/>
              </a:rPr>
              <a:t>This quote is from a 9 year old girl who had problems with swallowing, breathing and operations for fluid in her ears. Close inspection revealed a deep bite or over closure. This deep bite brings the lower jaw backwards toward the ear and brings the tongue and neck muscles backwards toward the throat impeding airway. </a:t>
            </a:r>
            <a:endParaRPr>
              <a:latin typeface="Lexend"/>
              <a:ea typeface="Lexend"/>
              <a:cs typeface="Lexend"/>
              <a:sym typeface="Lexend"/>
            </a:endParaRPr>
          </a:p>
          <a:p>
            <a:pPr indent="0" lvl="0" marL="0" marR="0" rtl="0" algn="l">
              <a:lnSpc>
                <a:spcPct val="115000"/>
              </a:lnSpc>
              <a:spcBef>
                <a:spcPts val="0"/>
              </a:spcBef>
              <a:spcAft>
                <a:spcPts val="0"/>
              </a:spcAft>
              <a:buNone/>
            </a:pPr>
            <a:r>
              <a:t/>
            </a:r>
            <a:endParaRPr i="0" sz="2600" u="none" cap="none" strike="noStrike">
              <a:solidFill>
                <a:srgbClr val="31696B"/>
              </a:solidFill>
              <a:latin typeface="Lexend"/>
              <a:ea typeface="Lexend"/>
              <a:cs typeface="Lexend"/>
              <a:sym typeface="Lexend"/>
            </a:endParaRPr>
          </a:p>
          <a:p>
            <a:pPr indent="0" lvl="0" marL="0" marR="0" rtl="0" algn="l">
              <a:lnSpc>
                <a:spcPct val="115000"/>
              </a:lnSpc>
              <a:spcBef>
                <a:spcPts val="0"/>
              </a:spcBef>
              <a:spcAft>
                <a:spcPts val="0"/>
              </a:spcAft>
              <a:buNone/>
            </a:pPr>
            <a:r>
              <a:rPr i="0" lang="en-US" sz="2600" u="none" cap="none" strike="noStrike">
                <a:solidFill>
                  <a:srgbClr val="31696B"/>
                </a:solidFill>
                <a:latin typeface="Lexend"/>
                <a:ea typeface="Lexend"/>
                <a:cs typeface="Lexend"/>
                <a:sym typeface="Lexend"/>
              </a:rPr>
              <a:t>Through neuromuscular computer and tomography x-ray, a proper bite was established that eliminated the deep bite and brought the jaw forward; thus relieving the TM Joints, bringing the tongue and muscles attached to the jaw forward. This will create an open airway day and night.</a:t>
            </a:r>
            <a:endParaRPr i="0" sz="2600" u="none" cap="none" strike="noStrike">
              <a:solidFill>
                <a:srgbClr val="31696B"/>
              </a:solidFill>
              <a:latin typeface="Lexend"/>
              <a:ea typeface="Lexend"/>
              <a:cs typeface="Lexend"/>
              <a:sym typeface="Lexend"/>
            </a:endParaRPr>
          </a:p>
        </p:txBody>
      </p:sp>
      <p:sp>
        <p:nvSpPr>
          <p:cNvPr id="553" name="Google Shape;553;p56"/>
          <p:cNvSpPr txBox="1"/>
          <p:nvPr/>
        </p:nvSpPr>
        <p:spPr>
          <a:xfrm>
            <a:off x="2049999" y="1031963"/>
            <a:ext cx="15311100" cy="831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5400" u="none" cap="none" strike="noStrike">
                <a:solidFill>
                  <a:srgbClr val="31696B"/>
                </a:solidFill>
                <a:latin typeface="Lexend"/>
                <a:ea typeface="Lexend"/>
                <a:cs typeface="Lexend"/>
                <a:sym typeface="Lexend"/>
              </a:rPr>
              <a:t>"Mom, my throat is open, I can breathe."</a:t>
            </a:r>
            <a:endParaRPr sz="800">
              <a:latin typeface="Lexend"/>
              <a:ea typeface="Lexend"/>
              <a:cs typeface="Lexend"/>
              <a:sym typeface="Lexe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557" name="Shape 557"/>
        <p:cNvGrpSpPr/>
        <p:nvPr/>
      </p:nvGrpSpPr>
      <p:grpSpPr>
        <a:xfrm>
          <a:off x="0" y="0"/>
          <a:ext cx="0" cy="0"/>
          <a:chOff x="0" y="0"/>
          <a:chExt cx="0" cy="0"/>
        </a:xfrm>
      </p:grpSpPr>
      <p:pic>
        <p:nvPicPr>
          <p:cNvPr id="558" name="Google Shape;558;p57"/>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559" name="Google Shape;559;p57"/>
          <p:cNvPicPr preferRelativeResize="0"/>
          <p:nvPr/>
        </p:nvPicPr>
        <p:blipFill rotWithShape="1">
          <a:blip r:embed="rId4">
            <a:alphaModFix/>
          </a:blip>
          <a:srcRect b="0" l="0" r="0" t="0"/>
          <a:stretch/>
        </p:blipFill>
        <p:spPr>
          <a:xfrm>
            <a:off x="2351263" y="3145884"/>
            <a:ext cx="6117304" cy="5807616"/>
          </a:xfrm>
          <a:prstGeom prst="rect">
            <a:avLst/>
          </a:prstGeom>
          <a:noFill/>
          <a:ln>
            <a:noFill/>
          </a:ln>
        </p:spPr>
      </p:pic>
      <p:sp>
        <p:nvSpPr>
          <p:cNvPr id="560" name="Google Shape;560;p57"/>
          <p:cNvSpPr txBox="1"/>
          <p:nvPr/>
        </p:nvSpPr>
        <p:spPr>
          <a:xfrm>
            <a:off x="2049995" y="1022813"/>
            <a:ext cx="11910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Did You Know?</a:t>
            </a:r>
            <a:endParaRPr>
              <a:latin typeface="Lexend"/>
              <a:ea typeface="Lexend"/>
              <a:cs typeface="Lexend"/>
              <a:sym typeface="Lexend"/>
            </a:endParaRPr>
          </a:p>
        </p:txBody>
      </p:sp>
      <p:grpSp>
        <p:nvGrpSpPr>
          <p:cNvPr id="561" name="Google Shape;561;p57"/>
          <p:cNvGrpSpPr/>
          <p:nvPr/>
        </p:nvGrpSpPr>
        <p:grpSpPr>
          <a:xfrm>
            <a:off x="1181556" y="1181100"/>
            <a:ext cx="203399" cy="837821"/>
            <a:chOff x="608" y="0"/>
            <a:chExt cx="271199" cy="1117094"/>
          </a:xfrm>
        </p:grpSpPr>
        <p:sp>
          <p:nvSpPr>
            <p:cNvPr id="562" name="Google Shape;562;p57"/>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7"/>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57"/>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5" name="Google Shape;565;p57"/>
          <p:cNvGrpSpPr/>
          <p:nvPr/>
        </p:nvGrpSpPr>
        <p:grpSpPr>
          <a:xfrm>
            <a:off x="16701488" y="1181100"/>
            <a:ext cx="710734" cy="513295"/>
            <a:chOff x="0" y="0"/>
            <a:chExt cx="947646" cy="684393"/>
          </a:xfrm>
        </p:grpSpPr>
        <p:sp>
          <p:nvSpPr>
            <p:cNvPr id="566" name="Google Shape;566;p57"/>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7" name="Google Shape;567;p57"/>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grpSp>
        <p:nvGrpSpPr>
          <p:cNvPr id="568" name="Google Shape;568;p57"/>
          <p:cNvGrpSpPr/>
          <p:nvPr/>
        </p:nvGrpSpPr>
        <p:grpSpPr>
          <a:xfrm>
            <a:off x="9144000" y="4285478"/>
            <a:ext cx="8791618" cy="3325677"/>
            <a:chOff x="0" y="0"/>
            <a:chExt cx="11722157" cy="4434235"/>
          </a:xfrm>
        </p:grpSpPr>
        <p:sp>
          <p:nvSpPr>
            <p:cNvPr id="569" name="Google Shape;569;p57"/>
            <p:cNvSpPr/>
            <p:nvPr/>
          </p:nvSpPr>
          <p:spPr>
            <a:xfrm>
              <a:off x="0" y="0"/>
              <a:ext cx="11722157" cy="4434235"/>
            </a:xfrm>
            <a:custGeom>
              <a:rect b="b" l="l" r="r" t="t"/>
              <a:pathLst>
                <a:path extrusionOk="0" h="4773781" w="12619765">
                  <a:moveTo>
                    <a:pt x="12066045" y="4773781"/>
                  </a:moveTo>
                  <a:lnTo>
                    <a:pt x="553720" y="4773781"/>
                  </a:lnTo>
                  <a:cubicBezTo>
                    <a:pt x="247650" y="4773781"/>
                    <a:pt x="0" y="3705547"/>
                    <a:pt x="0" y="2389968"/>
                  </a:cubicBezTo>
                  <a:cubicBezTo>
                    <a:pt x="0" y="1068908"/>
                    <a:pt x="247650" y="0"/>
                    <a:pt x="553720" y="0"/>
                  </a:cubicBezTo>
                  <a:lnTo>
                    <a:pt x="12066045" y="0"/>
                  </a:lnTo>
                  <a:cubicBezTo>
                    <a:pt x="12372115" y="0"/>
                    <a:pt x="12619765" y="1068908"/>
                    <a:pt x="12619765" y="2389968"/>
                  </a:cubicBezTo>
                  <a:cubicBezTo>
                    <a:pt x="12618495" y="3705547"/>
                    <a:pt x="12370845" y="4773781"/>
                    <a:pt x="12066045" y="4773781"/>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xend"/>
                <a:ea typeface="Lexend"/>
                <a:cs typeface="Lexend"/>
                <a:sym typeface="Lexend"/>
              </a:endParaRPr>
            </a:p>
          </p:txBody>
        </p:sp>
        <p:sp>
          <p:nvSpPr>
            <p:cNvPr id="570" name="Google Shape;570;p57"/>
            <p:cNvSpPr txBox="1"/>
            <p:nvPr/>
          </p:nvSpPr>
          <p:spPr>
            <a:xfrm>
              <a:off x="791983" y="537113"/>
              <a:ext cx="10138200" cy="3360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4815" u="none" cap="none" strike="noStrike">
                  <a:solidFill>
                    <a:srgbClr val="FFFFFB"/>
                  </a:solidFill>
                  <a:latin typeface="Lexend"/>
                  <a:ea typeface="Lexend"/>
                  <a:cs typeface="Lexend"/>
                  <a:sym typeface="Lexend"/>
                </a:rPr>
                <a:t>All cured patients of TMJ disease have a posterior open bite after Phase I.</a:t>
              </a:r>
              <a:endParaRPr>
                <a:latin typeface="Lexend"/>
                <a:ea typeface="Lexend"/>
                <a:cs typeface="Lexend"/>
                <a:sym typeface="Lexend"/>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574" name="Shape 574"/>
        <p:cNvGrpSpPr/>
        <p:nvPr/>
      </p:nvGrpSpPr>
      <p:grpSpPr>
        <a:xfrm>
          <a:off x="0" y="0"/>
          <a:ext cx="0" cy="0"/>
          <a:chOff x="0" y="0"/>
          <a:chExt cx="0" cy="0"/>
        </a:xfrm>
      </p:grpSpPr>
      <p:pic>
        <p:nvPicPr>
          <p:cNvPr id="575" name="Google Shape;575;p58"/>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grpSp>
        <p:nvGrpSpPr>
          <p:cNvPr id="576" name="Google Shape;576;p58"/>
          <p:cNvGrpSpPr/>
          <p:nvPr/>
        </p:nvGrpSpPr>
        <p:grpSpPr>
          <a:xfrm>
            <a:off x="1181556" y="1181100"/>
            <a:ext cx="203399" cy="837821"/>
            <a:chOff x="608" y="0"/>
            <a:chExt cx="271199" cy="1117094"/>
          </a:xfrm>
        </p:grpSpPr>
        <p:sp>
          <p:nvSpPr>
            <p:cNvPr id="577" name="Google Shape;577;p58"/>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8"/>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58"/>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0" name="Google Shape;580;p58"/>
          <p:cNvGrpSpPr/>
          <p:nvPr/>
        </p:nvGrpSpPr>
        <p:grpSpPr>
          <a:xfrm>
            <a:off x="16701488" y="1181100"/>
            <a:ext cx="710734" cy="513295"/>
            <a:chOff x="0" y="0"/>
            <a:chExt cx="947646" cy="684393"/>
          </a:xfrm>
        </p:grpSpPr>
        <p:sp>
          <p:nvSpPr>
            <p:cNvPr id="581" name="Google Shape;581;p58"/>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2" name="Google Shape;582;p58"/>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grpSp>
        <p:nvGrpSpPr>
          <p:cNvPr id="583" name="Google Shape;583;p58"/>
          <p:cNvGrpSpPr/>
          <p:nvPr/>
        </p:nvGrpSpPr>
        <p:grpSpPr>
          <a:xfrm>
            <a:off x="8953939" y="2675222"/>
            <a:ext cx="8791618" cy="1858678"/>
            <a:chOff x="0" y="0"/>
            <a:chExt cx="11722157" cy="2478237"/>
          </a:xfrm>
        </p:grpSpPr>
        <p:sp>
          <p:nvSpPr>
            <p:cNvPr id="584" name="Google Shape;584;p58"/>
            <p:cNvSpPr/>
            <p:nvPr/>
          </p:nvSpPr>
          <p:spPr>
            <a:xfrm>
              <a:off x="0" y="0"/>
              <a:ext cx="11722157" cy="2478237"/>
            </a:xfrm>
            <a:custGeom>
              <a:rect b="b" l="l" r="r" t="t"/>
              <a:pathLst>
                <a:path extrusionOk="0" h="2668005" w="12619765">
                  <a:moveTo>
                    <a:pt x="12066045" y="2668005"/>
                  </a:moveTo>
                  <a:lnTo>
                    <a:pt x="553720" y="2668005"/>
                  </a:lnTo>
                  <a:cubicBezTo>
                    <a:pt x="247650" y="2668005"/>
                    <a:pt x="0" y="2070913"/>
                    <a:pt x="0" y="1335677"/>
                  </a:cubicBezTo>
                  <a:cubicBezTo>
                    <a:pt x="0" y="597379"/>
                    <a:pt x="247650" y="0"/>
                    <a:pt x="553720" y="0"/>
                  </a:cubicBezTo>
                  <a:lnTo>
                    <a:pt x="12066045" y="0"/>
                  </a:lnTo>
                  <a:cubicBezTo>
                    <a:pt x="12372115" y="0"/>
                    <a:pt x="12619765" y="597379"/>
                    <a:pt x="12619765" y="1335677"/>
                  </a:cubicBezTo>
                  <a:cubicBezTo>
                    <a:pt x="12618495" y="2070913"/>
                    <a:pt x="12370845" y="2668005"/>
                    <a:pt x="12066045" y="2668005"/>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exend"/>
                <a:ea typeface="Lexend"/>
                <a:cs typeface="Lexend"/>
                <a:sym typeface="Lexend"/>
              </a:endParaRPr>
            </a:p>
          </p:txBody>
        </p:sp>
        <p:sp>
          <p:nvSpPr>
            <p:cNvPr id="585" name="Google Shape;585;p58"/>
            <p:cNvSpPr txBox="1"/>
            <p:nvPr/>
          </p:nvSpPr>
          <p:spPr>
            <a:xfrm>
              <a:off x="969415" y="270843"/>
              <a:ext cx="9782100" cy="197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4815" u="none" cap="none" strike="noStrike">
                  <a:solidFill>
                    <a:srgbClr val="FFFFFB"/>
                  </a:solidFill>
                  <a:latin typeface="Lexend"/>
                  <a:ea typeface="Lexend"/>
                  <a:cs typeface="Lexend"/>
                  <a:sym typeface="Lexend"/>
                </a:rPr>
                <a:t>Create permanent </a:t>
              </a:r>
              <a:endParaRPr>
                <a:latin typeface="Lexend"/>
                <a:ea typeface="Lexend"/>
                <a:cs typeface="Lexend"/>
                <a:sym typeface="Lexend"/>
              </a:endParaRPr>
            </a:p>
            <a:p>
              <a:pPr indent="0" lvl="0" marL="0" marR="0" rtl="0" algn="l">
                <a:lnSpc>
                  <a:spcPct val="100000"/>
                </a:lnSpc>
                <a:spcBef>
                  <a:spcPts val="0"/>
                </a:spcBef>
                <a:spcAft>
                  <a:spcPts val="0"/>
                </a:spcAft>
                <a:buNone/>
              </a:pPr>
              <a:r>
                <a:rPr i="0" lang="en-US" sz="4815" u="none" cap="none" strike="noStrike">
                  <a:solidFill>
                    <a:srgbClr val="FFFFFB"/>
                  </a:solidFill>
                  <a:latin typeface="Lexend"/>
                  <a:ea typeface="Lexend"/>
                  <a:cs typeface="Lexend"/>
                  <a:sym typeface="Lexend"/>
                </a:rPr>
                <a:t>functional jaw position</a:t>
              </a:r>
              <a:endParaRPr>
                <a:latin typeface="Lexend"/>
                <a:ea typeface="Lexend"/>
                <a:cs typeface="Lexend"/>
                <a:sym typeface="Lexend"/>
              </a:endParaRPr>
            </a:p>
          </p:txBody>
        </p:sp>
      </p:grpSp>
      <p:pic>
        <p:nvPicPr>
          <p:cNvPr id="586" name="Google Shape;586;p58"/>
          <p:cNvPicPr preferRelativeResize="0"/>
          <p:nvPr/>
        </p:nvPicPr>
        <p:blipFill rotWithShape="1">
          <a:blip r:embed="rId4">
            <a:alphaModFix/>
          </a:blip>
          <a:srcRect b="0" l="0" r="0" t="0"/>
          <a:stretch/>
        </p:blipFill>
        <p:spPr>
          <a:xfrm>
            <a:off x="2224832" y="2428384"/>
            <a:ext cx="5686835" cy="7710963"/>
          </a:xfrm>
          <a:prstGeom prst="rect">
            <a:avLst/>
          </a:prstGeom>
          <a:noFill/>
          <a:ln>
            <a:noFill/>
          </a:ln>
          <a:effectLst>
            <a:outerShdw blurRad="57150" rotWithShape="0" algn="bl" dir="5400000" dist="19050">
              <a:srgbClr val="000000">
                <a:alpha val="50000"/>
              </a:srgbClr>
            </a:outerShdw>
          </a:effectLst>
        </p:spPr>
      </p:pic>
      <p:sp>
        <p:nvSpPr>
          <p:cNvPr id="587" name="Google Shape;587;p58"/>
          <p:cNvSpPr txBox="1"/>
          <p:nvPr/>
        </p:nvSpPr>
        <p:spPr>
          <a:xfrm>
            <a:off x="2049995" y="1022813"/>
            <a:ext cx="130503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Phase II of TMJ Treatment</a:t>
            </a:r>
            <a:endParaRPr>
              <a:latin typeface="Lexend"/>
              <a:ea typeface="Lexend"/>
              <a:cs typeface="Lexend"/>
              <a:sym typeface="Lexend"/>
            </a:endParaRPr>
          </a:p>
        </p:txBody>
      </p:sp>
      <p:sp>
        <p:nvSpPr>
          <p:cNvPr id="588" name="Google Shape;588;p58"/>
          <p:cNvSpPr txBox="1"/>
          <p:nvPr/>
        </p:nvSpPr>
        <p:spPr>
          <a:xfrm>
            <a:off x="9306650" y="4907800"/>
            <a:ext cx="7926000" cy="4792500"/>
          </a:xfrm>
          <a:prstGeom prst="rect">
            <a:avLst/>
          </a:prstGeom>
          <a:noFill/>
          <a:ln>
            <a:noFill/>
          </a:ln>
        </p:spPr>
        <p:txBody>
          <a:bodyPr anchorCtr="0" anchor="t" bIns="0" lIns="0" spcFirstLastPara="1" rIns="0" wrap="square" tIns="0">
            <a:spAutoFit/>
          </a:bodyPr>
          <a:lstStyle/>
          <a:p>
            <a:pPr indent="-321722" lvl="1" marL="643446" marR="0" rtl="0" algn="l">
              <a:lnSpc>
                <a:spcPct val="115000"/>
              </a:lnSpc>
              <a:spcBef>
                <a:spcPts val="0"/>
              </a:spcBef>
              <a:spcAft>
                <a:spcPts val="0"/>
              </a:spcAft>
              <a:buClr>
                <a:srgbClr val="000000"/>
              </a:buClr>
              <a:buSzPts val="2980"/>
              <a:buFont typeface="Lexend"/>
              <a:buChar char="•"/>
            </a:pPr>
            <a:r>
              <a:rPr i="0" lang="en-US" sz="2980" u="none" cap="none" strike="noStrike">
                <a:solidFill>
                  <a:srgbClr val="000000"/>
                </a:solidFill>
                <a:latin typeface="Lexend"/>
                <a:ea typeface="Lexend"/>
                <a:cs typeface="Lexend"/>
                <a:sym typeface="Lexend"/>
              </a:rPr>
              <a:t>Permanent NMO appliance</a:t>
            </a:r>
            <a:endParaRPr>
              <a:latin typeface="Lexend"/>
              <a:ea typeface="Lexend"/>
              <a:cs typeface="Lexend"/>
              <a:sym typeface="Lexend"/>
            </a:endParaRPr>
          </a:p>
          <a:p>
            <a:pPr indent="-321722" lvl="1" marL="643446" marR="0" rtl="0" algn="l">
              <a:lnSpc>
                <a:spcPct val="115000"/>
              </a:lnSpc>
              <a:spcBef>
                <a:spcPts val="1000"/>
              </a:spcBef>
              <a:spcAft>
                <a:spcPts val="0"/>
              </a:spcAft>
              <a:buClr>
                <a:srgbClr val="000000"/>
              </a:buClr>
              <a:buSzPts val="2980"/>
              <a:buFont typeface="Lexend"/>
              <a:buChar char="•"/>
            </a:pPr>
            <a:r>
              <a:rPr i="0" lang="en-US" sz="2980" u="none" cap="none" strike="noStrike">
                <a:solidFill>
                  <a:srgbClr val="000000"/>
                </a:solidFill>
                <a:latin typeface="Lexend"/>
                <a:ea typeface="Lexend"/>
                <a:cs typeface="Lexend"/>
                <a:sym typeface="Lexend"/>
              </a:rPr>
              <a:t>Special orthodontic therapy</a:t>
            </a:r>
            <a:endParaRPr>
              <a:latin typeface="Lexend"/>
              <a:ea typeface="Lexend"/>
              <a:cs typeface="Lexend"/>
              <a:sym typeface="Lexend"/>
            </a:endParaRPr>
          </a:p>
          <a:p>
            <a:pPr indent="-428964" lvl="2" marL="1286892" marR="0" rtl="0" algn="l">
              <a:lnSpc>
                <a:spcPct val="115000"/>
              </a:lnSpc>
              <a:spcBef>
                <a:spcPts val="1000"/>
              </a:spcBef>
              <a:spcAft>
                <a:spcPts val="0"/>
              </a:spcAft>
              <a:buClr>
                <a:srgbClr val="000000"/>
              </a:buClr>
              <a:buSzPts val="2980"/>
              <a:buFont typeface="Lexend"/>
              <a:buChar char="⚬"/>
            </a:pPr>
            <a:r>
              <a:rPr i="0" lang="en-US" sz="2980" u="none" cap="none" strike="noStrike">
                <a:solidFill>
                  <a:srgbClr val="000000"/>
                </a:solidFill>
                <a:latin typeface="Lexend"/>
                <a:ea typeface="Lexend"/>
                <a:cs typeface="Lexend"/>
                <a:sym typeface="Lexend"/>
              </a:rPr>
              <a:t>Never long teeth</a:t>
            </a:r>
            <a:endParaRPr>
              <a:latin typeface="Lexend"/>
              <a:ea typeface="Lexend"/>
              <a:cs typeface="Lexend"/>
              <a:sym typeface="Lexend"/>
            </a:endParaRPr>
          </a:p>
          <a:p>
            <a:pPr indent="-428964" lvl="2" marL="1286892" marR="0" rtl="0" algn="l">
              <a:lnSpc>
                <a:spcPct val="115000"/>
              </a:lnSpc>
              <a:spcBef>
                <a:spcPts val="1000"/>
              </a:spcBef>
              <a:spcAft>
                <a:spcPts val="0"/>
              </a:spcAft>
              <a:buClr>
                <a:srgbClr val="000000"/>
              </a:buClr>
              <a:buSzPts val="2980"/>
              <a:buFont typeface="Lexend"/>
              <a:buChar char="⚬"/>
            </a:pPr>
            <a:r>
              <a:rPr i="0" lang="en-US" sz="2980" u="none" cap="none" strike="noStrike">
                <a:solidFill>
                  <a:srgbClr val="000000"/>
                </a:solidFill>
                <a:latin typeface="Lexend"/>
                <a:ea typeface="Lexend"/>
                <a:cs typeface="Lexend"/>
                <a:sym typeface="Lexend"/>
              </a:rPr>
              <a:t>Create tooth eruption by building bone (osteoblasts)</a:t>
            </a:r>
            <a:endParaRPr>
              <a:latin typeface="Lexend"/>
              <a:ea typeface="Lexend"/>
              <a:cs typeface="Lexend"/>
              <a:sym typeface="Lexend"/>
            </a:endParaRPr>
          </a:p>
          <a:p>
            <a:pPr indent="-428964" lvl="2" marL="1286892" marR="0" rtl="0" algn="l">
              <a:lnSpc>
                <a:spcPct val="115000"/>
              </a:lnSpc>
              <a:spcBef>
                <a:spcPts val="1000"/>
              </a:spcBef>
              <a:spcAft>
                <a:spcPts val="0"/>
              </a:spcAft>
              <a:buClr>
                <a:srgbClr val="000000"/>
              </a:buClr>
              <a:buSzPts val="2980"/>
              <a:buFont typeface="Lexend"/>
              <a:buChar char="⚬"/>
            </a:pPr>
            <a:r>
              <a:rPr i="0" lang="en-US" sz="2980" u="none" cap="none" strike="noStrike">
                <a:solidFill>
                  <a:srgbClr val="000000"/>
                </a:solidFill>
                <a:latin typeface="Lexend"/>
                <a:ea typeface="Lexend"/>
                <a:cs typeface="Lexend"/>
                <a:sym typeface="Lexend"/>
              </a:rPr>
              <a:t>Maintain proper intra/extra capsular position</a:t>
            </a:r>
            <a:endParaRPr i="0" sz="2980" u="none" cap="none" strike="noStrike">
              <a:solidFill>
                <a:srgbClr val="000000"/>
              </a:solidFill>
              <a:latin typeface="Lexend"/>
              <a:ea typeface="Lexend"/>
              <a:cs typeface="Lexend"/>
              <a:sym typeface="Lexend"/>
            </a:endParaRPr>
          </a:p>
          <a:p>
            <a:pPr indent="-428964" lvl="2" marL="1286892" marR="0" rtl="0" algn="l">
              <a:lnSpc>
                <a:spcPct val="115000"/>
              </a:lnSpc>
              <a:spcBef>
                <a:spcPts val="1000"/>
              </a:spcBef>
              <a:spcAft>
                <a:spcPts val="1000"/>
              </a:spcAft>
              <a:buSzPts val="2980"/>
              <a:buFont typeface="Lexend"/>
              <a:buChar char="⚬"/>
            </a:pPr>
            <a:r>
              <a:rPr lang="en-US" sz="2980">
                <a:latin typeface="Lexend"/>
                <a:ea typeface="Lexend"/>
                <a:cs typeface="Lexend"/>
                <a:sym typeface="Lexend"/>
              </a:rPr>
              <a:t>Neuromuscular Orthotic Appliance</a:t>
            </a:r>
            <a:endParaRPr sz="2980">
              <a:latin typeface="Lexend"/>
              <a:ea typeface="Lexend"/>
              <a:cs typeface="Lexend"/>
              <a:sym typeface="Lexe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592" name="Shape 592"/>
        <p:cNvGrpSpPr/>
        <p:nvPr/>
      </p:nvGrpSpPr>
      <p:grpSpPr>
        <a:xfrm>
          <a:off x="0" y="0"/>
          <a:ext cx="0" cy="0"/>
          <a:chOff x="0" y="0"/>
          <a:chExt cx="0" cy="0"/>
        </a:xfrm>
      </p:grpSpPr>
      <p:grpSp>
        <p:nvGrpSpPr>
          <p:cNvPr id="593" name="Google Shape;593;p59"/>
          <p:cNvGrpSpPr/>
          <p:nvPr/>
        </p:nvGrpSpPr>
        <p:grpSpPr>
          <a:xfrm rot="10800000">
            <a:off x="1029156" y="1028700"/>
            <a:ext cx="203399" cy="837821"/>
            <a:chOff x="608" y="0"/>
            <a:chExt cx="271199" cy="1117094"/>
          </a:xfrm>
        </p:grpSpPr>
        <p:sp>
          <p:nvSpPr>
            <p:cNvPr id="594" name="Google Shape;594;p59"/>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9"/>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9"/>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97" name="Google Shape;597;p59"/>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598" name="Google Shape;598;p59"/>
          <p:cNvPicPr preferRelativeResize="0"/>
          <p:nvPr/>
        </p:nvPicPr>
        <p:blipFill rotWithShape="1">
          <a:blip r:embed="rId4">
            <a:alphaModFix/>
          </a:blip>
          <a:srcRect b="0" l="0" r="0" t="0"/>
          <a:stretch/>
        </p:blipFill>
        <p:spPr>
          <a:xfrm>
            <a:off x="2286000" y="3429000"/>
            <a:ext cx="13716000" cy="6858000"/>
          </a:xfrm>
          <a:prstGeom prst="rect">
            <a:avLst/>
          </a:prstGeom>
          <a:noFill/>
          <a:ln>
            <a:noFill/>
          </a:ln>
        </p:spPr>
      </p:pic>
      <p:sp>
        <p:nvSpPr>
          <p:cNvPr id="599" name="Google Shape;599;p59"/>
          <p:cNvSpPr/>
          <p:nvPr/>
        </p:nvSpPr>
        <p:spPr>
          <a:xfrm>
            <a:off x="1029146" y="3428994"/>
            <a:ext cx="3703052" cy="683353"/>
          </a:xfrm>
          <a:custGeom>
            <a:rect b="b" l="l" r="r" t="t"/>
            <a:pathLst>
              <a:path extrusionOk="0" h="1178195" w="6384573">
                <a:moveTo>
                  <a:pt x="6260114" y="1178195"/>
                </a:moveTo>
                <a:lnTo>
                  <a:pt x="124460" y="1178195"/>
                </a:lnTo>
                <a:cubicBezTo>
                  <a:pt x="55880" y="1178195"/>
                  <a:pt x="0" y="1122315"/>
                  <a:pt x="0" y="1053735"/>
                </a:cubicBezTo>
                <a:lnTo>
                  <a:pt x="0" y="124460"/>
                </a:lnTo>
                <a:cubicBezTo>
                  <a:pt x="0" y="55880"/>
                  <a:pt x="55880" y="0"/>
                  <a:pt x="124460" y="0"/>
                </a:cubicBezTo>
                <a:lnTo>
                  <a:pt x="6260114" y="0"/>
                </a:lnTo>
                <a:cubicBezTo>
                  <a:pt x="6328694" y="0"/>
                  <a:pt x="6384573" y="55880"/>
                  <a:pt x="6384573" y="124460"/>
                </a:cubicBezTo>
                <a:lnTo>
                  <a:pt x="6384573" y="1053735"/>
                </a:lnTo>
                <a:cubicBezTo>
                  <a:pt x="6384573" y="1122315"/>
                  <a:pt x="6328694" y="1178195"/>
                  <a:pt x="6260114"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9"/>
          <p:cNvSpPr txBox="1"/>
          <p:nvPr/>
        </p:nvSpPr>
        <p:spPr>
          <a:xfrm>
            <a:off x="1786426" y="3586025"/>
            <a:ext cx="21885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40-YEAR-OLD</a:t>
            </a:r>
            <a:endParaRPr b="1">
              <a:latin typeface="Lexend"/>
              <a:ea typeface="Lexend"/>
              <a:cs typeface="Lexend"/>
              <a:sym typeface="Lexend"/>
            </a:endParaRPr>
          </a:p>
        </p:txBody>
      </p:sp>
      <p:sp>
        <p:nvSpPr>
          <p:cNvPr id="601" name="Google Shape;601;p59"/>
          <p:cNvSpPr txBox="1"/>
          <p:nvPr/>
        </p:nvSpPr>
        <p:spPr>
          <a:xfrm>
            <a:off x="2050011" y="841725"/>
            <a:ext cx="155205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Before &amp; After TMJ </a:t>
            </a:r>
            <a:endParaRPr i="0" sz="7499" u="none" cap="none" strike="noStrike">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Disease Treatment</a:t>
            </a:r>
            <a:endParaRPr>
              <a:latin typeface="Lexend"/>
              <a:ea typeface="Lexend"/>
              <a:cs typeface="Lexend"/>
              <a:sym typeface="Lexe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605" name="Shape 605"/>
        <p:cNvGrpSpPr/>
        <p:nvPr/>
      </p:nvGrpSpPr>
      <p:grpSpPr>
        <a:xfrm>
          <a:off x="0" y="0"/>
          <a:ext cx="0" cy="0"/>
          <a:chOff x="0" y="0"/>
          <a:chExt cx="0" cy="0"/>
        </a:xfrm>
      </p:grpSpPr>
      <p:grpSp>
        <p:nvGrpSpPr>
          <p:cNvPr id="606" name="Google Shape;606;p60"/>
          <p:cNvGrpSpPr/>
          <p:nvPr/>
        </p:nvGrpSpPr>
        <p:grpSpPr>
          <a:xfrm rot="10800000">
            <a:off x="1029156" y="1028700"/>
            <a:ext cx="203399" cy="837821"/>
            <a:chOff x="608" y="0"/>
            <a:chExt cx="271199" cy="1117094"/>
          </a:xfrm>
        </p:grpSpPr>
        <p:sp>
          <p:nvSpPr>
            <p:cNvPr id="607" name="Google Shape;607;p60"/>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60"/>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60"/>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10" name="Google Shape;610;p60"/>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611" name="Google Shape;611;p60"/>
          <p:cNvPicPr preferRelativeResize="0"/>
          <p:nvPr/>
        </p:nvPicPr>
        <p:blipFill rotWithShape="1">
          <a:blip r:embed="rId4">
            <a:alphaModFix/>
          </a:blip>
          <a:srcRect b="0" l="0" r="0" t="0"/>
          <a:stretch/>
        </p:blipFill>
        <p:spPr>
          <a:xfrm>
            <a:off x="853025" y="3647725"/>
            <a:ext cx="16581949" cy="6639275"/>
          </a:xfrm>
          <a:prstGeom prst="rect">
            <a:avLst/>
          </a:prstGeom>
          <a:noFill/>
          <a:ln>
            <a:noFill/>
          </a:ln>
        </p:spPr>
      </p:pic>
      <p:sp>
        <p:nvSpPr>
          <p:cNvPr id="612" name="Google Shape;612;p60"/>
          <p:cNvSpPr txBox="1"/>
          <p:nvPr/>
        </p:nvSpPr>
        <p:spPr>
          <a:xfrm>
            <a:off x="2050011" y="841725"/>
            <a:ext cx="155205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Before &amp; After TMJ </a:t>
            </a:r>
            <a:endParaRPr i="0" sz="7499" u="none" cap="none" strike="noStrike">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Disease Treatment</a:t>
            </a:r>
            <a:endParaRPr>
              <a:latin typeface="Lexend"/>
              <a:ea typeface="Lexend"/>
              <a:cs typeface="Lexend"/>
              <a:sym typeface="Lexe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616" name="Shape 616"/>
        <p:cNvGrpSpPr/>
        <p:nvPr/>
      </p:nvGrpSpPr>
      <p:grpSpPr>
        <a:xfrm>
          <a:off x="0" y="0"/>
          <a:ext cx="0" cy="0"/>
          <a:chOff x="0" y="0"/>
          <a:chExt cx="0" cy="0"/>
        </a:xfrm>
      </p:grpSpPr>
      <p:sp>
        <p:nvSpPr>
          <p:cNvPr id="617" name="Google Shape;617;p61"/>
          <p:cNvSpPr/>
          <p:nvPr/>
        </p:nvSpPr>
        <p:spPr>
          <a:xfrm>
            <a:off x="8136375" y="4625"/>
            <a:ext cx="10151700" cy="1028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p61"/>
          <p:cNvPicPr preferRelativeResize="0"/>
          <p:nvPr/>
        </p:nvPicPr>
        <p:blipFill rotWithShape="1">
          <a:blip r:embed="rId3">
            <a:alphaModFix/>
          </a:blip>
          <a:srcRect b="11691" l="5169" r="7823" t="9915"/>
          <a:stretch/>
        </p:blipFill>
        <p:spPr>
          <a:xfrm>
            <a:off x="8788012" y="489505"/>
            <a:ext cx="7911774" cy="9222829"/>
          </a:xfrm>
          <a:prstGeom prst="rect">
            <a:avLst/>
          </a:prstGeom>
          <a:noFill/>
          <a:ln>
            <a:noFill/>
          </a:ln>
        </p:spPr>
      </p:pic>
      <p:grpSp>
        <p:nvGrpSpPr>
          <p:cNvPr id="619" name="Google Shape;619;p61"/>
          <p:cNvGrpSpPr/>
          <p:nvPr/>
        </p:nvGrpSpPr>
        <p:grpSpPr>
          <a:xfrm rot="10800000">
            <a:off x="1029156" y="1028700"/>
            <a:ext cx="203399" cy="837821"/>
            <a:chOff x="608" y="0"/>
            <a:chExt cx="271199" cy="1117094"/>
          </a:xfrm>
        </p:grpSpPr>
        <p:sp>
          <p:nvSpPr>
            <p:cNvPr id="620" name="Google Shape;620;p61"/>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1"/>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1"/>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23" name="Google Shape;623;p61"/>
          <p:cNvSpPr txBox="1"/>
          <p:nvPr/>
        </p:nvSpPr>
        <p:spPr>
          <a:xfrm>
            <a:off x="2049990" y="870400"/>
            <a:ext cx="15520500" cy="34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Bite </a:t>
            </a:r>
            <a:endParaRPr>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Recruitment </a:t>
            </a:r>
            <a:endParaRPr>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EMG</a:t>
            </a:r>
            <a:endParaRPr>
              <a:latin typeface="Lexend"/>
              <a:ea typeface="Lexend"/>
              <a:cs typeface="Lexend"/>
              <a:sym typeface="Lexe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627" name="Shape 627"/>
        <p:cNvGrpSpPr/>
        <p:nvPr/>
      </p:nvGrpSpPr>
      <p:grpSpPr>
        <a:xfrm>
          <a:off x="0" y="0"/>
          <a:ext cx="0" cy="0"/>
          <a:chOff x="0" y="0"/>
          <a:chExt cx="0" cy="0"/>
        </a:xfrm>
      </p:grpSpPr>
      <p:sp>
        <p:nvSpPr>
          <p:cNvPr id="628" name="Google Shape;628;p62"/>
          <p:cNvSpPr/>
          <p:nvPr/>
        </p:nvSpPr>
        <p:spPr>
          <a:xfrm>
            <a:off x="8136375" y="4625"/>
            <a:ext cx="10151700" cy="10287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62"/>
          <p:cNvPicPr preferRelativeResize="0"/>
          <p:nvPr/>
        </p:nvPicPr>
        <p:blipFill rotWithShape="1">
          <a:blip r:embed="rId3">
            <a:alphaModFix/>
          </a:blip>
          <a:srcRect b="15792" l="11680" r="7816" t="10028"/>
          <a:stretch/>
        </p:blipFill>
        <p:spPr>
          <a:xfrm>
            <a:off x="9396435" y="1169090"/>
            <a:ext cx="7344070" cy="8755160"/>
          </a:xfrm>
          <a:prstGeom prst="rect">
            <a:avLst/>
          </a:prstGeom>
          <a:noFill/>
          <a:ln>
            <a:noFill/>
          </a:ln>
        </p:spPr>
      </p:pic>
      <p:grpSp>
        <p:nvGrpSpPr>
          <p:cNvPr id="630" name="Google Shape;630;p62"/>
          <p:cNvGrpSpPr/>
          <p:nvPr/>
        </p:nvGrpSpPr>
        <p:grpSpPr>
          <a:xfrm rot="10800000">
            <a:off x="1031052" y="1030606"/>
            <a:ext cx="201503" cy="835916"/>
            <a:chOff x="608" y="0"/>
            <a:chExt cx="268671" cy="1114554"/>
          </a:xfrm>
        </p:grpSpPr>
        <p:sp>
          <p:nvSpPr>
            <p:cNvPr id="631" name="Google Shape;631;p62"/>
            <p:cNvSpPr/>
            <p:nvPr/>
          </p:nvSpPr>
          <p:spPr>
            <a:xfrm>
              <a:off x="608" y="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62"/>
            <p:cNvSpPr/>
            <p:nvPr/>
          </p:nvSpPr>
          <p:spPr>
            <a:xfrm>
              <a:off x="608" y="422340"/>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62"/>
            <p:cNvSpPr/>
            <p:nvPr/>
          </p:nvSpPr>
          <p:spPr>
            <a:xfrm>
              <a:off x="608" y="844679"/>
              <a:ext cx="268671" cy="26987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1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4" name="Google Shape;634;p62"/>
          <p:cNvSpPr/>
          <p:nvPr/>
        </p:nvSpPr>
        <p:spPr>
          <a:xfrm>
            <a:off x="2049998" y="4643795"/>
            <a:ext cx="4246961" cy="683353"/>
          </a:xfrm>
          <a:custGeom>
            <a:rect b="b" l="l" r="r" t="t"/>
            <a:pathLst>
              <a:path extrusionOk="0" h="1178195" w="7322346">
                <a:moveTo>
                  <a:pt x="7197886" y="1178195"/>
                </a:moveTo>
                <a:lnTo>
                  <a:pt x="124460" y="1178195"/>
                </a:lnTo>
                <a:cubicBezTo>
                  <a:pt x="55880" y="1178195"/>
                  <a:pt x="0" y="1122315"/>
                  <a:pt x="0" y="1053735"/>
                </a:cubicBezTo>
                <a:lnTo>
                  <a:pt x="0" y="124460"/>
                </a:lnTo>
                <a:cubicBezTo>
                  <a:pt x="0" y="55880"/>
                  <a:pt x="55880" y="0"/>
                  <a:pt x="124460" y="0"/>
                </a:cubicBezTo>
                <a:lnTo>
                  <a:pt x="7197886" y="0"/>
                </a:lnTo>
                <a:cubicBezTo>
                  <a:pt x="7266467" y="0"/>
                  <a:pt x="7322346" y="55880"/>
                  <a:pt x="7322346" y="124460"/>
                </a:cubicBezTo>
                <a:lnTo>
                  <a:pt x="7322346" y="1053735"/>
                </a:lnTo>
                <a:cubicBezTo>
                  <a:pt x="7322346" y="1122315"/>
                  <a:pt x="7266467" y="1178195"/>
                  <a:pt x="7197886"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62"/>
          <p:cNvSpPr txBox="1"/>
          <p:nvPr/>
        </p:nvSpPr>
        <p:spPr>
          <a:xfrm>
            <a:off x="2321853" y="4801337"/>
            <a:ext cx="44430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10 SECOND INTERVAL</a:t>
            </a:r>
            <a:endParaRPr b="1">
              <a:latin typeface="Lexend"/>
              <a:ea typeface="Lexend"/>
              <a:cs typeface="Lexend"/>
              <a:sym typeface="Lexend"/>
            </a:endParaRPr>
          </a:p>
        </p:txBody>
      </p:sp>
      <p:sp>
        <p:nvSpPr>
          <p:cNvPr id="636" name="Google Shape;636;p62"/>
          <p:cNvSpPr txBox="1"/>
          <p:nvPr/>
        </p:nvSpPr>
        <p:spPr>
          <a:xfrm>
            <a:off x="2049990" y="870400"/>
            <a:ext cx="15520500" cy="34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Bite </a:t>
            </a:r>
            <a:endParaRPr>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Recruitment </a:t>
            </a:r>
            <a:endParaRPr>
              <a:latin typeface="Lexend"/>
              <a:ea typeface="Lexend"/>
              <a:cs typeface="Lexend"/>
              <a:sym typeface="Lexend"/>
            </a:endParaRPr>
          </a:p>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EMG</a:t>
            </a:r>
            <a:endParaRPr>
              <a:latin typeface="Lexend"/>
              <a:ea typeface="Lexend"/>
              <a:cs typeface="Lexend"/>
              <a:sym typeface="Lexen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640" name="Shape 640"/>
        <p:cNvGrpSpPr/>
        <p:nvPr/>
      </p:nvGrpSpPr>
      <p:grpSpPr>
        <a:xfrm>
          <a:off x="0" y="0"/>
          <a:ext cx="0" cy="0"/>
          <a:chOff x="0" y="0"/>
          <a:chExt cx="0" cy="0"/>
        </a:xfrm>
      </p:grpSpPr>
      <p:grpSp>
        <p:nvGrpSpPr>
          <p:cNvPr id="641" name="Google Shape;641;p63"/>
          <p:cNvGrpSpPr/>
          <p:nvPr/>
        </p:nvGrpSpPr>
        <p:grpSpPr>
          <a:xfrm rot="10800000">
            <a:off x="1029156" y="1028700"/>
            <a:ext cx="203399" cy="837821"/>
            <a:chOff x="608" y="0"/>
            <a:chExt cx="271199" cy="1117094"/>
          </a:xfrm>
        </p:grpSpPr>
        <p:sp>
          <p:nvSpPr>
            <p:cNvPr id="642" name="Google Shape;642;p63"/>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63"/>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63"/>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645" name="Google Shape;645;p63"/>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646" name="Google Shape;646;p63"/>
          <p:cNvPicPr preferRelativeResize="0"/>
          <p:nvPr/>
        </p:nvPicPr>
        <p:blipFill rotWithShape="1">
          <a:blip r:embed="rId4">
            <a:alphaModFix/>
          </a:blip>
          <a:srcRect b="0" l="0" r="6801" t="15600"/>
          <a:stretch/>
        </p:blipFill>
        <p:spPr>
          <a:xfrm>
            <a:off x="3621750" y="3342727"/>
            <a:ext cx="11044505" cy="6569944"/>
          </a:xfrm>
          <a:prstGeom prst="rect">
            <a:avLst/>
          </a:prstGeom>
          <a:noFill/>
          <a:ln>
            <a:noFill/>
          </a:ln>
        </p:spPr>
      </p:pic>
      <p:sp>
        <p:nvSpPr>
          <p:cNvPr id="647" name="Google Shape;647;p63"/>
          <p:cNvSpPr txBox="1"/>
          <p:nvPr/>
        </p:nvSpPr>
        <p:spPr>
          <a:xfrm>
            <a:off x="2050011" y="870421"/>
            <a:ext cx="179859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K7 Myotronic Scans </a:t>
            </a:r>
            <a:endParaRPr>
              <a:latin typeface="Lexend"/>
              <a:ea typeface="Lexend"/>
              <a:cs typeface="Lexend"/>
              <a:sym typeface="Lexend"/>
            </a:endParaRPr>
          </a:p>
        </p:txBody>
      </p:sp>
      <p:sp>
        <p:nvSpPr>
          <p:cNvPr id="648" name="Google Shape;648;p63"/>
          <p:cNvSpPr/>
          <p:nvPr/>
        </p:nvSpPr>
        <p:spPr>
          <a:xfrm>
            <a:off x="4262145" y="2509060"/>
            <a:ext cx="3708676" cy="684391"/>
          </a:xfrm>
          <a:custGeom>
            <a:rect b="b" l="l" r="r" t="t"/>
            <a:pathLst>
              <a:path extrusionOk="0" h="1178195" w="6384573">
                <a:moveTo>
                  <a:pt x="6260114" y="1178195"/>
                </a:moveTo>
                <a:lnTo>
                  <a:pt x="124460" y="1178195"/>
                </a:lnTo>
                <a:cubicBezTo>
                  <a:pt x="55880" y="1178195"/>
                  <a:pt x="0" y="1122315"/>
                  <a:pt x="0" y="1053735"/>
                </a:cubicBezTo>
                <a:lnTo>
                  <a:pt x="0" y="124460"/>
                </a:lnTo>
                <a:cubicBezTo>
                  <a:pt x="0" y="55880"/>
                  <a:pt x="55880" y="0"/>
                  <a:pt x="124460" y="0"/>
                </a:cubicBezTo>
                <a:lnTo>
                  <a:pt x="6260114" y="0"/>
                </a:lnTo>
                <a:cubicBezTo>
                  <a:pt x="6328694" y="0"/>
                  <a:pt x="6384573" y="55880"/>
                  <a:pt x="6384573" y="124460"/>
                </a:cubicBezTo>
                <a:lnTo>
                  <a:pt x="6384573" y="1053735"/>
                </a:lnTo>
                <a:cubicBezTo>
                  <a:pt x="6384573" y="1122315"/>
                  <a:pt x="6328694" y="1178195"/>
                  <a:pt x="6260114"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63"/>
          <p:cNvSpPr txBox="1"/>
          <p:nvPr/>
        </p:nvSpPr>
        <p:spPr>
          <a:xfrm>
            <a:off x="4428388" y="2666611"/>
            <a:ext cx="33762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CLENCH ON TEETH</a:t>
            </a:r>
            <a:endParaRPr b="1">
              <a:latin typeface="Lexend"/>
              <a:ea typeface="Lexend"/>
              <a:cs typeface="Lexend"/>
              <a:sym typeface="Lexend"/>
            </a:endParaRPr>
          </a:p>
        </p:txBody>
      </p:sp>
      <p:sp>
        <p:nvSpPr>
          <p:cNvPr id="650" name="Google Shape;650;p63"/>
          <p:cNvSpPr/>
          <p:nvPr/>
        </p:nvSpPr>
        <p:spPr>
          <a:xfrm>
            <a:off x="9144000" y="2509060"/>
            <a:ext cx="5144848" cy="684391"/>
          </a:xfrm>
          <a:custGeom>
            <a:rect b="b" l="l" r="r" t="t"/>
            <a:pathLst>
              <a:path extrusionOk="0" h="1178195" w="8856976">
                <a:moveTo>
                  <a:pt x="8732516" y="1178195"/>
                </a:moveTo>
                <a:lnTo>
                  <a:pt x="124460" y="1178195"/>
                </a:lnTo>
                <a:cubicBezTo>
                  <a:pt x="55880" y="1178195"/>
                  <a:pt x="0" y="1122315"/>
                  <a:pt x="0" y="1053735"/>
                </a:cubicBezTo>
                <a:lnTo>
                  <a:pt x="0" y="124460"/>
                </a:lnTo>
                <a:cubicBezTo>
                  <a:pt x="0" y="55880"/>
                  <a:pt x="55880" y="0"/>
                  <a:pt x="124460" y="0"/>
                </a:cubicBezTo>
                <a:lnTo>
                  <a:pt x="8732516" y="0"/>
                </a:lnTo>
                <a:cubicBezTo>
                  <a:pt x="8801096" y="0"/>
                  <a:pt x="8856976" y="55880"/>
                  <a:pt x="8856976" y="124460"/>
                </a:cubicBezTo>
                <a:lnTo>
                  <a:pt x="8856976" y="1053735"/>
                </a:lnTo>
                <a:cubicBezTo>
                  <a:pt x="8856976" y="1122315"/>
                  <a:pt x="8801096" y="1178195"/>
                  <a:pt x="8732516" y="1178195"/>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63"/>
          <p:cNvSpPr txBox="1"/>
          <p:nvPr/>
        </p:nvSpPr>
        <p:spPr>
          <a:xfrm>
            <a:off x="9302780" y="2666611"/>
            <a:ext cx="4827300" cy="36930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1" i="0" lang="en-US" sz="2400" u="none" cap="none" strike="noStrike">
                <a:solidFill>
                  <a:srgbClr val="31696B"/>
                </a:solidFill>
                <a:latin typeface="Lexend"/>
                <a:ea typeface="Lexend"/>
                <a:cs typeface="Lexend"/>
                <a:sym typeface="Lexend"/>
              </a:rPr>
              <a:t>CLENCH ON COTTON ROLLS</a:t>
            </a:r>
            <a:endParaRPr b="1">
              <a:latin typeface="Lexend"/>
              <a:ea typeface="Lexend"/>
              <a:cs typeface="Lexend"/>
              <a:sym typeface="Lexe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187" name="Shape 187"/>
        <p:cNvGrpSpPr/>
        <p:nvPr/>
      </p:nvGrpSpPr>
      <p:grpSpPr>
        <a:xfrm>
          <a:off x="0" y="0"/>
          <a:ext cx="0" cy="0"/>
          <a:chOff x="0" y="0"/>
          <a:chExt cx="0" cy="0"/>
        </a:xfrm>
      </p:grpSpPr>
      <p:sp>
        <p:nvSpPr>
          <p:cNvPr id="188" name="Google Shape;188;p28"/>
          <p:cNvSpPr/>
          <p:nvPr/>
        </p:nvSpPr>
        <p:spPr>
          <a:xfrm>
            <a:off x="7984075" y="-22975"/>
            <a:ext cx="103041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89" name="Google Shape;189;p28"/>
          <p:cNvSpPr txBox="1"/>
          <p:nvPr/>
        </p:nvSpPr>
        <p:spPr>
          <a:xfrm>
            <a:off x="148950" y="3062425"/>
            <a:ext cx="7667400" cy="3462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Anatomy of Curve of Spee</a:t>
            </a:r>
            <a:endParaRPr sz="7499">
              <a:solidFill>
                <a:srgbClr val="FFFFFB"/>
              </a:solidFill>
              <a:latin typeface="Lexend"/>
              <a:ea typeface="Lexend"/>
              <a:cs typeface="Lexend"/>
              <a:sym typeface="Lexend"/>
            </a:endParaRPr>
          </a:p>
          <a:p>
            <a:pPr indent="0" lvl="0" marL="0" marR="0" rtl="0" algn="ctr">
              <a:lnSpc>
                <a:spcPct val="100000"/>
              </a:lnSpc>
              <a:spcBef>
                <a:spcPts val="0"/>
              </a:spcBef>
              <a:spcAft>
                <a:spcPts val="0"/>
              </a:spcAft>
              <a:buNone/>
            </a:pPr>
            <a:r>
              <a:rPr lang="en-US" sz="7499">
                <a:solidFill>
                  <a:srgbClr val="FFFFFB"/>
                </a:solidFill>
                <a:latin typeface="Lexend"/>
                <a:ea typeface="Lexend"/>
                <a:cs typeface="Lexend"/>
                <a:sym typeface="Lexend"/>
              </a:rPr>
              <a:t>Jaw Relation</a:t>
            </a:r>
            <a:endParaRPr sz="7499">
              <a:solidFill>
                <a:srgbClr val="FFFFFB"/>
              </a:solidFill>
              <a:latin typeface="Lexend"/>
              <a:ea typeface="Lexend"/>
              <a:cs typeface="Lexend"/>
              <a:sym typeface="Lexend"/>
            </a:endParaRPr>
          </a:p>
        </p:txBody>
      </p:sp>
      <p:pic>
        <p:nvPicPr>
          <p:cNvPr id="190" name="Google Shape;190;p28"/>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191" name="Google Shape;191;p28"/>
          <p:cNvPicPr preferRelativeResize="0"/>
          <p:nvPr/>
        </p:nvPicPr>
        <p:blipFill>
          <a:blip r:embed="rId4">
            <a:alphaModFix/>
          </a:blip>
          <a:stretch>
            <a:fillRect/>
          </a:stretch>
        </p:blipFill>
        <p:spPr>
          <a:xfrm>
            <a:off x="9053900" y="264798"/>
            <a:ext cx="8287700" cy="9772753"/>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655" name="Shape 655"/>
        <p:cNvGrpSpPr/>
        <p:nvPr/>
      </p:nvGrpSpPr>
      <p:grpSpPr>
        <a:xfrm>
          <a:off x="0" y="0"/>
          <a:ext cx="0" cy="0"/>
          <a:chOff x="0" y="0"/>
          <a:chExt cx="0" cy="0"/>
        </a:xfrm>
      </p:grpSpPr>
      <p:grpSp>
        <p:nvGrpSpPr>
          <p:cNvPr id="656" name="Google Shape;656;p64"/>
          <p:cNvGrpSpPr/>
          <p:nvPr/>
        </p:nvGrpSpPr>
        <p:grpSpPr>
          <a:xfrm>
            <a:off x="16549088" y="1028700"/>
            <a:ext cx="710734" cy="513295"/>
            <a:chOff x="0" y="0"/>
            <a:chExt cx="947646" cy="684393"/>
          </a:xfrm>
        </p:grpSpPr>
        <p:sp>
          <p:nvSpPr>
            <p:cNvPr id="657" name="Google Shape;657;p64"/>
            <p:cNvSpPr/>
            <p:nvPr/>
          </p:nvSpPr>
          <p:spPr>
            <a:xfrm>
              <a:off x="0" y="0"/>
              <a:ext cx="947646" cy="684393"/>
            </a:xfrm>
            <a:custGeom>
              <a:rect b="b" l="l" r="r" t="t"/>
              <a:pathLst>
                <a:path extrusionOk="0" h="1248029" w="1728087">
                  <a:moveTo>
                    <a:pt x="1174367" y="1248029"/>
                  </a:moveTo>
                  <a:lnTo>
                    <a:pt x="553720" y="1248029"/>
                  </a:lnTo>
                  <a:cubicBezTo>
                    <a:pt x="247650" y="1248029"/>
                    <a:pt x="0" y="968640"/>
                    <a:pt x="0" y="624744"/>
                  </a:cubicBezTo>
                  <a:cubicBezTo>
                    <a:pt x="0" y="279415"/>
                    <a:pt x="247650" y="0"/>
                    <a:pt x="553720" y="0"/>
                  </a:cubicBezTo>
                  <a:lnTo>
                    <a:pt x="1174367" y="0"/>
                  </a:lnTo>
                  <a:cubicBezTo>
                    <a:pt x="1480437" y="0"/>
                    <a:pt x="1728087" y="279415"/>
                    <a:pt x="1728087" y="624744"/>
                  </a:cubicBezTo>
                  <a:cubicBezTo>
                    <a:pt x="1726817" y="968640"/>
                    <a:pt x="1479167" y="1248029"/>
                    <a:pt x="1174367" y="1248029"/>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8" name="Google Shape;658;p64"/>
            <p:cNvPicPr preferRelativeResize="0"/>
            <p:nvPr/>
          </p:nvPicPr>
          <p:blipFill rotWithShape="1">
            <a:blip r:embed="rId3">
              <a:alphaModFix/>
            </a:blip>
            <a:srcRect b="0" l="0" r="0" t="0"/>
            <a:stretch/>
          </p:blipFill>
          <p:spPr>
            <a:xfrm rot="5400000">
              <a:off x="311459" y="241158"/>
              <a:ext cx="324031" cy="202077"/>
            </a:xfrm>
            <a:prstGeom prst="rect">
              <a:avLst/>
            </a:prstGeom>
            <a:noFill/>
            <a:ln>
              <a:noFill/>
            </a:ln>
          </p:spPr>
        </p:pic>
      </p:grpSp>
      <p:grpSp>
        <p:nvGrpSpPr>
          <p:cNvPr id="659" name="Google Shape;659;p64"/>
          <p:cNvGrpSpPr/>
          <p:nvPr/>
        </p:nvGrpSpPr>
        <p:grpSpPr>
          <a:xfrm>
            <a:off x="1029156" y="1028700"/>
            <a:ext cx="203399" cy="837821"/>
            <a:chOff x="608" y="0"/>
            <a:chExt cx="271199" cy="1117094"/>
          </a:xfrm>
        </p:grpSpPr>
        <p:sp>
          <p:nvSpPr>
            <p:cNvPr id="660" name="Google Shape;660;p64"/>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4"/>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64"/>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3" name="Google Shape;663;p64"/>
          <p:cNvSpPr txBox="1"/>
          <p:nvPr/>
        </p:nvSpPr>
        <p:spPr>
          <a:xfrm>
            <a:off x="1969175" y="876110"/>
            <a:ext cx="11910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TMJ Disease</a:t>
            </a:r>
            <a:endParaRPr>
              <a:latin typeface="Lexend"/>
              <a:ea typeface="Lexend"/>
              <a:cs typeface="Lexend"/>
              <a:sym typeface="Lexend"/>
            </a:endParaRPr>
          </a:p>
        </p:txBody>
      </p:sp>
      <p:sp>
        <p:nvSpPr>
          <p:cNvPr id="664" name="Google Shape;664;p64"/>
          <p:cNvSpPr txBox="1"/>
          <p:nvPr/>
        </p:nvSpPr>
        <p:spPr>
          <a:xfrm>
            <a:off x="2049999" y="4070325"/>
            <a:ext cx="6141900" cy="1861800"/>
          </a:xfrm>
          <a:prstGeom prst="rect">
            <a:avLst/>
          </a:prstGeom>
          <a:noFill/>
          <a:ln>
            <a:noFill/>
          </a:ln>
        </p:spPr>
        <p:txBody>
          <a:bodyPr anchorCtr="0" anchor="t" bIns="0" lIns="0" spcFirstLastPara="1" rIns="0" wrap="square" tIns="0">
            <a:spAutoFit/>
          </a:bodyPr>
          <a:lstStyle/>
          <a:p>
            <a:pPr indent="0" lvl="0" marL="0" marR="0" rtl="0" algn="l">
              <a:lnSpc>
                <a:spcPct val="150022"/>
              </a:lnSpc>
              <a:spcBef>
                <a:spcPts val="0"/>
              </a:spcBef>
              <a:spcAft>
                <a:spcPts val="0"/>
              </a:spcAft>
              <a:buNone/>
            </a:pPr>
            <a:r>
              <a:rPr i="0" lang="en-US" sz="2199" u="none" cap="none" strike="noStrike">
                <a:solidFill>
                  <a:srgbClr val="403F3F"/>
                </a:solidFill>
                <a:latin typeface="Lexend"/>
                <a:ea typeface="Lexend"/>
                <a:cs typeface="Lexend"/>
                <a:sym typeface="Lexend"/>
              </a:rPr>
              <a:t>Forward head posture - body follow head</a:t>
            </a:r>
            <a:endParaRPr>
              <a:latin typeface="Lexend"/>
              <a:ea typeface="Lexend"/>
              <a:cs typeface="Lexend"/>
              <a:sym typeface="Lexend"/>
            </a:endParaRPr>
          </a:p>
          <a:p>
            <a:pPr indent="0" lvl="0" marL="0" marR="0" rtl="0" algn="l">
              <a:lnSpc>
                <a:spcPct val="150022"/>
              </a:lnSpc>
              <a:spcBef>
                <a:spcPts val="0"/>
              </a:spcBef>
              <a:spcAft>
                <a:spcPts val="0"/>
              </a:spcAft>
              <a:buNone/>
            </a:pPr>
            <a:r>
              <a:rPr i="0" lang="en-US" sz="2199" u="none" cap="none" strike="noStrike">
                <a:solidFill>
                  <a:srgbClr val="403F3F"/>
                </a:solidFill>
                <a:latin typeface="Lexend"/>
                <a:ea typeface="Lexend"/>
                <a:cs typeface="Lexend"/>
                <a:sym typeface="Lexend"/>
              </a:rPr>
              <a:t>Posterior teeth intruded (clench)</a:t>
            </a:r>
            <a:endParaRPr>
              <a:latin typeface="Lexend"/>
              <a:ea typeface="Lexend"/>
              <a:cs typeface="Lexend"/>
              <a:sym typeface="Lexend"/>
            </a:endParaRPr>
          </a:p>
          <a:p>
            <a:pPr indent="0" lvl="0" marL="0" marR="0" rtl="0" algn="l">
              <a:lnSpc>
                <a:spcPct val="150022"/>
              </a:lnSpc>
              <a:spcBef>
                <a:spcPts val="0"/>
              </a:spcBef>
              <a:spcAft>
                <a:spcPts val="0"/>
              </a:spcAft>
              <a:buNone/>
            </a:pPr>
            <a:r>
              <a:rPr i="0" lang="en-US" sz="2199" u="none" cap="none" strike="noStrike">
                <a:solidFill>
                  <a:srgbClr val="403F3F"/>
                </a:solidFill>
                <a:latin typeface="Lexend"/>
                <a:ea typeface="Lexend"/>
                <a:cs typeface="Lexend"/>
                <a:sym typeface="Lexend"/>
              </a:rPr>
              <a:t>No recruitment for masseters</a:t>
            </a:r>
            <a:endParaRPr>
              <a:latin typeface="Lexend"/>
              <a:ea typeface="Lexend"/>
              <a:cs typeface="Lexend"/>
              <a:sym typeface="Lexend"/>
            </a:endParaRPr>
          </a:p>
          <a:p>
            <a:pPr indent="0" lvl="0" marL="0" marR="0" rtl="0" algn="l">
              <a:lnSpc>
                <a:spcPct val="150022"/>
              </a:lnSpc>
              <a:spcBef>
                <a:spcPts val="0"/>
              </a:spcBef>
              <a:spcAft>
                <a:spcPts val="0"/>
              </a:spcAft>
              <a:buNone/>
            </a:pPr>
            <a:r>
              <a:rPr i="0" lang="en-US" sz="2199" u="none" cap="none" strike="noStrike">
                <a:solidFill>
                  <a:srgbClr val="403F3F"/>
                </a:solidFill>
                <a:latin typeface="Lexend"/>
                <a:ea typeface="Lexend"/>
                <a:cs typeface="Lexend"/>
                <a:sym typeface="Lexend"/>
              </a:rPr>
              <a:t>Temporalis/masseter imbalance</a:t>
            </a:r>
            <a:endParaRPr>
              <a:latin typeface="Lexend"/>
              <a:ea typeface="Lexend"/>
              <a:cs typeface="Lexend"/>
              <a:sym typeface="Lexend"/>
            </a:endParaRPr>
          </a:p>
        </p:txBody>
      </p:sp>
      <p:sp>
        <p:nvSpPr>
          <p:cNvPr id="665" name="Google Shape;665;p64"/>
          <p:cNvSpPr txBox="1"/>
          <p:nvPr/>
        </p:nvSpPr>
        <p:spPr>
          <a:xfrm>
            <a:off x="9401899" y="5236188"/>
            <a:ext cx="7599000" cy="1354200"/>
          </a:xfrm>
          <a:prstGeom prst="rect">
            <a:avLst/>
          </a:prstGeom>
          <a:noFill/>
          <a:ln>
            <a:noFill/>
          </a:ln>
        </p:spPr>
        <p:txBody>
          <a:bodyPr anchorCtr="0" anchor="t" bIns="0" lIns="0" spcFirstLastPara="1" rIns="0" wrap="square" tIns="0">
            <a:spAutoFit/>
          </a:bodyPr>
          <a:lstStyle/>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High coronoids (attenuated) - temporalis imbalance</a:t>
            </a:r>
            <a:endParaRPr>
              <a:latin typeface="Lexend"/>
              <a:ea typeface="Lexend"/>
              <a:cs typeface="Lexend"/>
              <a:sym typeface="Lexend"/>
            </a:endParaRPr>
          </a:p>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Gonial deposition - masseter clench</a:t>
            </a:r>
            <a:endParaRPr>
              <a:latin typeface="Lexend"/>
              <a:ea typeface="Lexend"/>
              <a:cs typeface="Lexend"/>
              <a:sym typeface="Lexend"/>
            </a:endParaRPr>
          </a:p>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Not </a:t>
            </a:r>
            <a:r>
              <a:rPr i="0" lang="en-US" sz="2199" u="sng" cap="none" strike="noStrike">
                <a:solidFill>
                  <a:srgbClr val="403F3F"/>
                </a:solidFill>
                <a:latin typeface="Lexend"/>
                <a:ea typeface="Lexend"/>
                <a:cs typeface="Lexend"/>
                <a:sym typeface="Lexend"/>
              </a:rPr>
              <a:t>diagnostic</a:t>
            </a:r>
            <a:r>
              <a:rPr i="0" lang="en-US" sz="2199" u="none" cap="none" strike="noStrike">
                <a:solidFill>
                  <a:srgbClr val="403F3F"/>
                </a:solidFill>
                <a:latin typeface="Lexend"/>
                <a:ea typeface="Lexend"/>
                <a:cs typeface="Lexend"/>
                <a:sym typeface="Lexend"/>
              </a:rPr>
              <a:t> for condyles/position in fossae</a:t>
            </a:r>
            <a:endParaRPr>
              <a:latin typeface="Lexend"/>
              <a:ea typeface="Lexend"/>
              <a:cs typeface="Lexend"/>
              <a:sym typeface="Lexend"/>
            </a:endParaRPr>
          </a:p>
        </p:txBody>
      </p:sp>
      <p:sp>
        <p:nvSpPr>
          <p:cNvPr id="666" name="Google Shape;666;p64"/>
          <p:cNvSpPr txBox="1"/>
          <p:nvPr/>
        </p:nvSpPr>
        <p:spPr>
          <a:xfrm>
            <a:off x="9720375" y="4051900"/>
            <a:ext cx="5674500" cy="330900"/>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i="0" lang="en-US" sz="2150" u="none" cap="none" strike="noStrike">
                <a:solidFill>
                  <a:srgbClr val="000000"/>
                </a:solidFill>
                <a:latin typeface="Lexend"/>
                <a:ea typeface="Lexend"/>
                <a:cs typeface="Lexend"/>
                <a:sym typeface="Lexend"/>
              </a:rPr>
              <a:t>Form follows dysfunction</a:t>
            </a:r>
            <a:endParaRPr sz="2150">
              <a:latin typeface="Lexend"/>
              <a:ea typeface="Lexend"/>
              <a:cs typeface="Lexend"/>
              <a:sym typeface="Lexend"/>
            </a:endParaRPr>
          </a:p>
        </p:txBody>
      </p:sp>
      <p:cxnSp>
        <p:nvCxnSpPr>
          <p:cNvPr id="667" name="Google Shape;667;p64"/>
          <p:cNvCxnSpPr/>
          <p:nvPr/>
        </p:nvCxnSpPr>
        <p:spPr>
          <a:xfrm rot="2562363">
            <a:off x="10099135" y="4809504"/>
            <a:ext cx="874473" cy="0"/>
          </a:xfrm>
          <a:prstGeom prst="straightConnector1">
            <a:avLst/>
          </a:prstGeom>
          <a:noFill/>
          <a:ln cap="flat" cmpd="sng" w="47625">
            <a:solidFill>
              <a:srgbClr val="000000"/>
            </a:solidFill>
            <a:prstDash val="solid"/>
            <a:round/>
            <a:headEnd len="sm" w="sm" type="none"/>
            <a:tailEnd len="med" w="med" type="triangle"/>
          </a:ln>
        </p:spPr>
      </p:cxnSp>
      <p:cxnSp>
        <p:nvCxnSpPr>
          <p:cNvPr id="668" name="Google Shape;668;p64"/>
          <p:cNvCxnSpPr/>
          <p:nvPr/>
        </p:nvCxnSpPr>
        <p:spPr>
          <a:xfrm rot="8100000">
            <a:off x="12071729" y="4762936"/>
            <a:ext cx="874357" cy="0"/>
          </a:xfrm>
          <a:prstGeom prst="straightConnector1">
            <a:avLst/>
          </a:prstGeom>
          <a:noFill/>
          <a:ln cap="flat" cmpd="sng" w="47625">
            <a:solidFill>
              <a:srgbClr val="000000"/>
            </a:solidFill>
            <a:prstDash val="solid"/>
            <a:round/>
            <a:headEnd len="sm" w="sm" type="none"/>
            <a:tailEnd len="med" w="med" type="triangle"/>
          </a:ln>
        </p:spPr>
      </p:cxnSp>
      <p:sp>
        <p:nvSpPr>
          <p:cNvPr id="669" name="Google Shape;669;p64"/>
          <p:cNvSpPr txBox="1"/>
          <p:nvPr/>
        </p:nvSpPr>
        <p:spPr>
          <a:xfrm>
            <a:off x="1792424" y="7934250"/>
            <a:ext cx="6524100" cy="1861800"/>
          </a:xfrm>
          <a:prstGeom prst="rect">
            <a:avLst/>
          </a:prstGeom>
          <a:noFill/>
          <a:ln>
            <a:noFill/>
          </a:ln>
        </p:spPr>
        <p:txBody>
          <a:bodyPr anchorCtr="0" anchor="t" bIns="0" lIns="0" spcFirstLastPara="1" rIns="0" wrap="square" tIns="0">
            <a:spAutoFit/>
          </a:bodyPr>
          <a:lstStyle/>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Intrudes posterior teeth</a:t>
            </a:r>
            <a:endParaRPr>
              <a:latin typeface="Lexend"/>
              <a:ea typeface="Lexend"/>
              <a:cs typeface="Lexend"/>
              <a:sym typeface="Lexend"/>
            </a:endParaRPr>
          </a:p>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3-Dimensional Intra-oral imbalance</a:t>
            </a:r>
            <a:endParaRPr>
              <a:latin typeface="Lexend"/>
              <a:ea typeface="Lexend"/>
              <a:cs typeface="Lexend"/>
              <a:sym typeface="Lexend"/>
            </a:endParaRPr>
          </a:p>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Condyles move posteriorly, superiorly</a:t>
            </a:r>
            <a:endParaRPr>
              <a:latin typeface="Lexend"/>
              <a:ea typeface="Lexend"/>
              <a:cs typeface="Lexend"/>
              <a:sym typeface="Lexend"/>
            </a:endParaRPr>
          </a:p>
          <a:p>
            <a:pPr indent="-237489" lvl="1" marL="474978" marR="0" rtl="0" algn="l">
              <a:lnSpc>
                <a:spcPct val="150022"/>
              </a:lnSpc>
              <a:spcBef>
                <a:spcPts val="0"/>
              </a:spcBef>
              <a:spcAft>
                <a:spcPts val="0"/>
              </a:spcAft>
              <a:buClr>
                <a:srgbClr val="403F3F"/>
              </a:buClr>
              <a:buSzPts val="2199"/>
              <a:buFont typeface="Lexend"/>
              <a:buChar char="•"/>
            </a:pPr>
            <a:r>
              <a:rPr i="0" lang="en-US" sz="2199" u="none" cap="none" strike="noStrike">
                <a:solidFill>
                  <a:srgbClr val="403F3F"/>
                </a:solidFill>
                <a:latin typeface="Lexend"/>
                <a:ea typeface="Lexend"/>
                <a:cs typeface="Lexend"/>
                <a:sym typeface="Lexend"/>
              </a:rPr>
              <a:t>Muscles shorten, head </a:t>
            </a:r>
            <a:r>
              <a:rPr i="0" lang="en-US" sz="2199" u="sng" cap="none" strike="noStrike">
                <a:solidFill>
                  <a:srgbClr val="403F3F"/>
                </a:solidFill>
                <a:latin typeface="Lexend"/>
                <a:ea typeface="Lexend"/>
                <a:cs typeface="Lexend"/>
                <a:sym typeface="Lexend"/>
              </a:rPr>
              <a:t>comes forward</a:t>
            </a:r>
            <a:endParaRPr>
              <a:latin typeface="Lexend"/>
              <a:ea typeface="Lexend"/>
              <a:cs typeface="Lexend"/>
              <a:sym typeface="Lexend"/>
            </a:endParaRPr>
          </a:p>
        </p:txBody>
      </p:sp>
      <p:grpSp>
        <p:nvGrpSpPr>
          <p:cNvPr id="670" name="Google Shape;670;p64"/>
          <p:cNvGrpSpPr/>
          <p:nvPr/>
        </p:nvGrpSpPr>
        <p:grpSpPr>
          <a:xfrm>
            <a:off x="1734795" y="2831325"/>
            <a:ext cx="5806039" cy="833041"/>
            <a:chOff x="218533" y="0"/>
            <a:chExt cx="7565857" cy="1110721"/>
          </a:xfrm>
        </p:grpSpPr>
        <p:sp>
          <p:nvSpPr>
            <p:cNvPr id="671" name="Google Shape;671;p64"/>
            <p:cNvSpPr/>
            <p:nvPr/>
          </p:nvSpPr>
          <p:spPr>
            <a:xfrm>
              <a:off x="218533" y="0"/>
              <a:ext cx="7565857" cy="1110721"/>
            </a:xfrm>
            <a:custGeom>
              <a:rect b="b" l="l" r="r" t="t"/>
              <a:pathLst>
                <a:path extrusionOk="0" h="1248001" w="8500963">
                  <a:moveTo>
                    <a:pt x="7947244" y="1248001"/>
                  </a:moveTo>
                  <a:lnTo>
                    <a:pt x="553720" y="1248001"/>
                  </a:lnTo>
                  <a:cubicBezTo>
                    <a:pt x="247650" y="1248001"/>
                    <a:pt x="0" y="968618"/>
                    <a:pt x="0" y="624730"/>
                  </a:cubicBezTo>
                  <a:cubicBezTo>
                    <a:pt x="0" y="279409"/>
                    <a:pt x="247650" y="0"/>
                    <a:pt x="553720" y="0"/>
                  </a:cubicBezTo>
                  <a:lnTo>
                    <a:pt x="7947244" y="0"/>
                  </a:lnTo>
                  <a:cubicBezTo>
                    <a:pt x="8253313" y="0"/>
                    <a:pt x="8500963" y="279409"/>
                    <a:pt x="8500963" y="624730"/>
                  </a:cubicBezTo>
                  <a:cubicBezTo>
                    <a:pt x="8499694" y="968618"/>
                    <a:pt x="8252044" y="1248001"/>
                    <a:pt x="7947244" y="1248001"/>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Lexend"/>
                <a:ea typeface="Lexend"/>
                <a:cs typeface="Lexend"/>
                <a:sym typeface="Lexend"/>
              </a:endParaRPr>
            </a:p>
          </p:txBody>
        </p:sp>
        <p:sp>
          <p:nvSpPr>
            <p:cNvPr id="672" name="Google Shape;672;p64"/>
            <p:cNvSpPr txBox="1"/>
            <p:nvPr/>
          </p:nvSpPr>
          <p:spPr>
            <a:xfrm>
              <a:off x="686237" y="240708"/>
              <a:ext cx="67386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a:solidFill>
                    <a:srgbClr val="FFFFFB"/>
                  </a:solidFill>
                  <a:latin typeface="Lexend"/>
                  <a:ea typeface="Lexend"/>
                  <a:cs typeface="Lexend"/>
                  <a:sym typeface="Lexend"/>
                </a:rPr>
                <a:t>No Diaphramtic breathing</a:t>
              </a:r>
              <a:endParaRPr b="1">
                <a:latin typeface="Lexend"/>
                <a:ea typeface="Lexend"/>
                <a:cs typeface="Lexend"/>
                <a:sym typeface="Lexend"/>
              </a:endParaRPr>
            </a:p>
          </p:txBody>
        </p:sp>
      </p:grpSp>
      <p:grpSp>
        <p:nvGrpSpPr>
          <p:cNvPr id="673" name="Google Shape;673;p64"/>
          <p:cNvGrpSpPr/>
          <p:nvPr/>
        </p:nvGrpSpPr>
        <p:grpSpPr>
          <a:xfrm>
            <a:off x="1734797" y="6874032"/>
            <a:ext cx="5674393" cy="833041"/>
            <a:chOff x="218533" y="0"/>
            <a:chExt cx="7565857" cy="1110721"/>
          </a:xfrm>
        </p:grpSpPr>
        <p:sp>
          <p:nvSpPr>
            <p:cNvPr id="674" name="Google Shape;674;p64"/>
            <p:cNvSpPr/>
            <p:nvPr/>
          </p:nvSpPr>
          <p:spPr>
            <a:xfrm>
              <a:off x="218533" y="0"/>
              <a:ext cx="7565857" cy="1110721"/>
            </a:xfrm>
            <a:custGeom>
              <a:rect b="b" l="l" r="r" t="t"/>
              <a:pathLst>
                <a:path extrusionOk="0" h="1248001" w="8500963">
                  <a:moveTo>
                    <a:pt x="7947244" y="1248001"/>
                  </a:moveTo>
                  <a:lnTo>
                    <a:pt x="553720" y="1248001"/>
                  </a:lnTo>
                  <a:cubicBezTo>
                    <a:pt x="247650" y="1248001"/>
                    <a:pt x="0" y="968618"/>
                    <a:pt x="0" y="624730"/>
                  </a:cubicBezTo>
                  <a:cubicBezTo>
                    <a:pt x="0" y="279409"/>
                    <a:pt x="247650" y="0"/>
                    <a:pt x="553720" y="0"/>
                  </a:cubicBezTo>
                  <a:lnTo>
                    <a:pt x="7947244" y="0"/>
                  </a:lnTo>
                  <a:cubicBezTo>
                    <a:pt x="8253313" y="0"/>
                    <a:pt x="8500963" y="279409"/>
                    <a:pt x="8500963" y="624730"/>
                  </a:cubicBezTo>
                  <a:cubicBezTo>
                    <a:pt x="8499694" y="968618"/>
                    <a:pt x="8252044" y="1248001"/>
                    <a:pt x="7947244" y="1248001"/>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Lexend"/>
                <a:ea typeface="Lexend"/>
                <a:cs typeface="Lexend"/>
                <a:sym typeface="Lexend"/>
              </a:endParaRPr>
            </a:p>
          </p:txBody>
        </p:sp>
        <p:sp>
          <p:nvSpPr>
            <p:cNvPr id="675" name="Google Shape;675;p64"/>
            <p:cNvSpPr txBox="1"/>
            <p:nvPr/>
          </p:nvSpPr>
          <p:spPr>
            <a:xfrm>
              <a:off x="686236" y="240700"/>
              <a:ext cx="66246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a:solidFill>
                    <a:srgbClr val="FFFFFB"/>
                  </a:solidFill>
                  <a:latin typeface="Lexend"/>
                  <a:ea typeface="Lexend"/>
                  <a:cs typeface="Lexend"/>
                  <a:sym typeface="Lexend"/>
                </a:rPr>
                <a:t>Results of TMJ Disease:</a:t>
              </a:r>
              <a:endParaRPr b="1">
                <a:latin typeface="Lexend"/>
                <a:ea typeface="Lexend"/>
                <a:cs typeface="Lexend"/>
                <a:sym typeface="Lexend"/>
              </a:endParaRPr>
            </a:p>
          </p:txBody>
        </p:sp>
      </p:grpSp>
      <p:grpSp>
        <p:nvGrpSpPr>
          <p:cNvPr id="676" name="Google Shape;676;p64"/>
          <p:cNvGrpSpPr/>
          <p:nvPr/>
        </p:nvGrpSpPr>
        <p:grpSpPr>
          <a:xfrm>
            <a:off x="9321972" y="2831331"/>
            <a:ext cx="5674393" cy="833041"/>
            <a:chOff x="218533" y="0"/>
            <a:chExt cx="7565857" cy="1110721"/>
          </a:xfrm>
        </p:grpSpPr>
        <p:sp>
          <p:nvSpPr>
            <p:cNvPr id="677" name="Google Shape;677;p64"/>
            <p:cNvSpPr/>
            <p:nvPr/>
          </p:nvSpPr>
          <p:spPr>
            <a:xfrm>
              <a:off x="218533" y="0"/>
              <a:ext cx="7565857" cy="1110721"/>
            </a:xfrm>
            <a:custGeom>
              <a:rect b="b" l="l" r="r" t="t"/>
              <a:pathLst>
                <a:path extrusionOk="0" h="1248001" w="8500963">
                  <a:moveTo>
                    <a:pt x="7947244" y="1248001"/>
                  </a:moveTo>
                  <a:lnTo>
                    <a:pt x="553720" y="1248001"/>
                  </a:lnTo>
                  <a:cubicBezTo>
                    <a:pt x="247650" y="1248001"/>
                    <a:pt x="0" y="968618"/>
                    <a:pt x="0" y="624730"/>
                  </a:cubicBezTo>
                  <a:cubicBezTo>
                    <a:pt x="0" y="279409"/>
                    <a:pt x="247650" y="0"/>
                    <a:pt x="553720" y="0"/>
                  </a:cubicBezTo>
                  <a:lnTo>
                    <a:pt x="7947244" y="0"/>
                  </a:lnTo>
                  <a:cubicBezTo>
                    <a:pt x="8253313" y="0"/>
                    <a:pt x="8500963" y="279409"/>
                    <a:pt x="8500963" y="624730"/>
                  </a:cubicBezTo>
                  <a:cubicBezTo>
                    <a:pt x="8499694" y="968618"/>
                    <a:pt x="8252044" y="1248001"/>
                    <a:pt x="7947244" y="1248001"/>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latin typeface="Lexend"/>
                <a:ea typeface="Lexend"/>
                <a:cs typeface="Lexend"/>
                <a:sym typeface="Lexend"/>
              </a:endParaRPr>
            </a:p>
          </p:txBody>
        </p:sp>
        <p:sp>
          <p:nvSpPr>
            <p:cNvPr id="678" name="Google Shape;678;p64"/>
            <p:cNvSpPr txBox="1"/>
            <p:nvPr/>
          </p:nvSpPr>
          <p:spPr>
            <a:xfrm>
              <a:off x="686236" y="240700"/>
              <a:ext cx="6624600" cy="615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3000">
                  <a:solidFill>
                    <a:srgbClr val="FFFFFB"/>
                  </a:solidFill>
                  <a:latin typeface="Lexend"/>
                  <a:ea typeface="Lexend"/>
                  <a:cs typeface="Lexend"/>
                  <a:sym typeface="Lexend"/>
                </a:rPr>
                <a:t>Panorex can reveal</a:t>
              </a:r>
              <a:endParaRPr b="1">
                <a:latin typeface="Lexend"/>
                <a:ea typeface="Lexend"/>
                <a:cs typeface="Lexend"/>
                <a:sym typeface="Lexend"/>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682" name="Shape 682"/>
        <p:cNvGrpSpPr/>
        <p:nvPr/>
      </p:nvGrpSpPr>
      <p:grpSpPr>
        <a:xfrm>
          <a:off x="0" y="0"/>
          <a:ext cx="0" cy="0"/>
          <a:chOff x="0" y="0"/>
          <a:chExt cx="0" cy="0"/>
        </a:xfrm>
      </p:grpSpPr>
      <p:grpSp>
        <p:nvGrpSpPr>
          <p:cNvPr id="683" name="Google Shape;683;p65"/>
          <p:cNvGrpSpPr/>
          <p:nvPr/>
        </p:nvGrpSpPr>
        <p:grpSpPr>
          <a:xfrm>
            <a:off x="1029156" y="1028700"/>
            <a:ext cx="203399" cy="837821"/>
            <a:chOff x="608" y="0"/>
            <a:chExt cx="271199" cy="1117094"/>
          </a:xfrm>
        </p:grpSpPr>
        <p:sp>
          <p:nvSpPr>
            <p:cNvPr id="684" name="Google Shape;684;p65"/>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65"/>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6" name="Google Shape;686;p65"/>
          <p:cNvGrpSpPr/>
          <p:nvPr/>
        </p:nvGrpSpPr>
        <p:grpSpPr>
          <a:xfrm>
            <a:off x="9337825" y="3975029"/>
            <a:ext cx="6801289" cy="1657367"/>
            <a:chOff x="0" y="0"/>
            <a:chExt cx="9068385" cy="2209822"/>
          </a:xfrm>
        </p:grpSpPr>
        <p:sp>
          <p:nvSpPr>
            <p:cNvPr id="687" name="Google Shape;687;p65"/>
            <p:cNvSpPr/>
            <p:nvPr/>
          </p:nvSpPr>
          <p:spPr>
            <a:xfrm>
              <a:off x="0" y="0"/>
              <a:ext cx="9068385" cy="2209822"/>
            </a:xfrm>
            <a:custGeom>
              <a:rect b="b" l="l" r="r" t="t"/>
              <a:pathLst>
                <a:path extrusionOk="0" h="1712756" w="7028590">
                  <a:moveTo>
                    <a:pt x="6904130" y="1712756"/>
                  </a:moveTo>
                  <a:lnTo>
                    <a:pt x="124460" y="1712756"/>
                  </a:lnTo>
                  <a:cubicBezTo>
                    <a:pt x="55880" y="1712756"/>
                    <a:pt x="0" y="1656876"/>
                    <a:pt x="0" y="1588296"/>
                  </a:cubicBezTo>
                  <a:lnTo>
                    <a:pt x="0" y="124460"/>
                  </a:lnTo>
                  <a:cubicBezTo>
                    <a:pt x="0" y="55880"/>
                    <a:pt x="55880" y="0"/>
                    <a:pt x="124460" y="0"/>
                  </a:cubicBezTo>
                  <a:lnTo>
                    <a:pt x="6904130" y="0"/>
                  </a:lnTo>
                  <a:cubicBezTo>
                    <a:pt x="6972709" y="0"/>
                    <a:pt x="7028590" y="55880"/>
                    <a:pt x="7028590" y="124460"/>
                  </a:cubicBezTo>
                  <a:lnTo>
                    <a:pt x="7028590" y="1588296"/>
                  </a:lnTo>
                  <a:cubicBezTo>
                    <a:pt x="7028590" y="1656876"/>
                    <a:pt x="6972709" y="1712756"/>
                    <a:pt x="6904130" y="1712756"/>
                  </a:cubicBezTo>
                  <a:close/>
                </a:path>
              </a:pathLst>
            </a:custGeom>
            <a:solidFill>
              <a:srgbClr val="3169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a:latin typeface="Lexend"/>
                <a:ea typeface="Lexend"/>
                <a:cs typeface="Lexend"/>
                <a:sym typeface="Lexend"/>
              </a:endParaRPr>
            </a:p>
          </p:txBody>
        </p:sp>
        <p:sp>
          <p:nvSpPr>
            <p:cNvPr id="688" name="Google Shape;688;p65"/>
            <p:cNvSpPr txBox="1"/>
            <p:nvPr/>
          </p:nvSpPr>
          <p:spPr>
            <a:xfrm>
              <a:off x="1738816" y="493515"/>
              <a:ext cx="5590800" cy="122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71" u="none" cap="none" strike="noStrike">
                  <a:solidFill>
                    <a:srgbClr val="FFFFFB"/>
                  </a:solidFill>
                  <a:latin typeface="Lexend"/>
                  <a:ea typeface="Lexend"/>
                  <a:cs typeface="Lexend"/>
                  <a:sym typeface="Lexend"/>
                </a:rPr>
                <a:t>INTEGRATE POSTURE WITH BITE</a:t>
              </a:r>
              <a:endParaRPr b="1">
                <a:latin typeface="Lexend"/>
                <a:ea typeface="Lexend"/>
                <a:cs typeface="Lexend"/>
                <a:sym typeface="Lexend"/>
              </a:endParaRPr>
            </a:p>
          </p:txBody>
        </p:sp>
      </p:grpSp>
      <p:grpSp>
        <p:nvGrpSpPr>
          <p:cNvPr id="689" name="Google Shape;689;p65"/>
          <p:cNvGrpSpPr/>
          <p:nvPr/>
        </p:nvGrpSpPr>
        <p:grpSpPr>
          <a:xfrm>
            <a:off x="9337825" y="6157158"/>
            <a:ext cx="6801289" cy="1657366"/>
            <a:chOff x="0" y="0"/>
            <a:chExt cx="9068385" cy="2209822"/>
          </a:xfrm>
        </p:grpSpPr>
        <p:sp>
          <p:nvSpPr>
            <p:cNvPr id="690" name="Google Shape;690;p65"/>
            <p:cNvSpPr/>
            <p:nvPr/>
          </p:nvSpPr>
          <p:spPr>
            <a:xfrm>
              <a:off x="0" y="0"/>
              <a:ext cx="9068385" cy="2209822"/>
            </a:xfrm>
            <a:custGeom>
              <a:rect b="b" l="l" r="r" t="t"/>
              <a:pathLst>
                <a:path extrusionOk="0" h="1712756" w="7028590">
                  <a:moveTo>
                    <a:pt x="6904130" y="1712756"/>
                  </a:moveTo>
                  <a:lnTo>
                    <a:pt x="124460" y="1712756"/>
                  </a:lnTo>
                  <a:cubicBezTo>
                    <a:pt x="55880" y="1712756"/>
                    <a:pt x="0" y="1656876"/>
                    <a:pt x="0" y="1588296"/>
                  </a:cubicBezTo>
                  <a:lnTo>
                    <a:pt x="0" y="124460"/>
                  </a:lnTo>
                  <a:cubicBezTo>
                    <a:pt x="0" y="55880"/>
                    <a:pt x="55880" y="0"/>
                    <a:pt x="124460" y="0"/>
                  </a:cubicBezTo>
                  <a:lnTo>
                    <a:pt x="6904130" y="0"/>
                  </a:lnTo>
                  <a:cubicBezTo>
                    <a:pt x="6972709" y="0"/>
                    <a:pt x="7028590" y="55880"/>
                    <a:pt x="7028590" y="124460"/>
                  </a:cubicBezTo>
                  <a:lnTo>
                    <a:pt x="7028590" y="1588296"/>
                  </a:lnTo>
                  <a:cubicBezTo>
                    <a:pt x="7028590" y="1656876"/>
                    <a:pt x="6972709" y="1712756"/>
                    <a:pt x="6904130" y="1712756"/>
                  </a:cubicBezTo>
                  <a:close/>
                </a:path>
              </a:pathLst>
            </a:custGeom>
            <a:solidFill>
              <a:srgbClr val="31696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b="1">
                <a:latin typeface="Lexend"/>
                <a:ea typeface="Lexend"/>
                <a:cs typeface="Lexend"/>
                <a:sym typeface="Lexend"/>
              </a:endParaRPr>
            </a:p>
          </p:txBody>
        </p:sp>
        <p:sp>
          <p:nvSpPr>
            <p:cNvPr id="691" name="Google Shape;691;p65"/>
            <p:cNvSpPr txBox="1"/>
            <p:nvPr/>
          </p:nvSpPr>
          <p:spPr>
            <a:xfrm>
              <a:off x="1738816" y="493498"/>
              <a:ext cx="5590800" cy="1222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771" u="none" cap="none" strike="noStrike">
                  <a:solidFill>
                    <a:srgbClr val="FFFFFB"/>
                  </a:solidFill>
                  <a:latin typeface="Lexend"/>
                  <a:ea typeface="Lexend"/>
                  <a:cs typeface="Lexend"/>
                  <a:sym typeface="Lexend"/>
                </a:rPr>
                <a:t>SLEEP APNEA FINDINGS WITH TMJ</a:t>
              </a:r>
              <a:endParaRPr b="1">
                <a:latin typeface="Lexend"/>
                <a:ea typeface="Lexend"/>
                <a:cs typeface="Lexend"/>
                <a:sym typeface="Lexend"/>
              </a:endParaRPr>
            </a:p>
          </p:txBody>
        </p:sp>
      </p:grpSp>
      <p:pic>
        <p:nvPicPr>
          <p:cNvPr id="692" name="Google Shape;692;p65"/>
          <p:cNvPicPr preferRelativeResize="0"/>
          <p:nvPr/>
        </p:nvPicPr>
        <p:blipFill rotWithShape="1">
          <a:blip r:embed="rId3">
            <a:alphaModFix/>
          </a:blip>
          <a:srcRect b="26526" l="10636" r="58208" t="50759"/>
          <a:stretch/>
        </p:blipFill>
        <p:spPr>
          <a:xfrm>
            <a:off x="2217418" y="3975029"/>
            <a:ext cx="5689273" cy="5366301"/>
          </a:xfrm>
          <a:prstGeom prst="rect">
            <a:avLst/>
          </a:prstGeom>
          <a:noFill/>
          <a:ln>
            <a:noFill/>
          </a:ln>
        </p:spPr>
      </p:pic>
      <p:sp>
        <p:nvSpPr>
          <p:cNvPr id="693" name="Google Shape;693;p65"/>
          <p:cNvSpPr txBox="1"/>
          <p:nvPr/>
        </p:nvSpPr>
        <p:spPr>
          <a:xfrm>
            <a:off x="2049995" y="1022813"/>
            <a:ext cx="150201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Treatment is Able To Provide</a:t>
            </a:r>
            <a:endParaRPr>
              <a:latin typeface="Lexend"/>
              <a:ea typeface="Lexend"/>
              <a:cs typeface="Lexend"/>
              <a:sym typeface="Lexend"/>
            </a:endParaRPr>
          </a:p>
        </p:txBody>
      </p:sp>
      <p:sp>
        <p:nvSpPr>
          <p:cNvPr id="694" name="Google Shape;694;p65"/>
          <p:cNvSpPr txBox="1"/>
          <p:nvPr/>
        </p:nvSpPr>
        <p:spPr>
          <a:xfrm>
            <a:off x="2050000" y="2489975"/>
            <a:ext cx="15020100" cy="960300"/>
          </a:xfrm>
          <a:prstGeom prst="rect">
            <a:avLst/>
          </a:prstGeom>
          <a:noFill/>
          <a:ln>
            <a:noFill/>
          </a:ln>
        </p:spPr>
        <p:txBody>
          <a:bodyPr anchorCtr="0" anchor="t" bIns="0" lIns="0" spcFirstLastPara="1" rIns="0" wrap="square" tIns="0">
            <a:spAutoFit/>
          </a:bodyPr>
          <a:lstStyle/>
          <a:p>
            <a:pPr indent="0" lvl="0" marL="0" marR="0" rtl="0" algn="l">
              <a:lnSpc>
                <a:spcPct val="140015"/>
              </a:lnSpc>
              <a:spcBef>
                <a:spcPts val="0"/>
              </a:spcBef>
              <a:spcAft>
                <a:spcPts val="0"/>
              </a:spcAft>
              <a:buNone/>
            </a:pPr>
            <a:r>
              <a:rPr i="0" lang="en-US" sz="2599" u="none" cap="none" strike="noStrike">
                <a:solidFill>
                  <a:srgbClr val="000000"/>
                </a:solidFill>
                <a:latin typeface="Lexend"/>
                <a:ea typeface="Lexend"/>
                <a:cs typeface="Lexend"/>
                <a:sym typeface="Lexend"/>
              </a:rPr>
              <a:t>A neuromuscular bite position with EMG measure to make </a:t>
            </a:r>
            <a:endParaRPr>
              <a:latin typeface="Lexend"/>
              <a:ea typeface="Lexend"/>
              <a:cs typeface="Lexend"/>
              <a:sym typeface="Lexend"/>
            </a:endParaRPr>
          </a:p>
          <a:p>
            <a:pPr indent="0" lvl="0" marL="0" marR="0" rtl="0" algn="l">
              <a:lnSpc>
                <a:spcPct val="140015"/>
              </a:lnSpc>
              <a:spcBef>
                <a:spcPts val="0"/>
              </a:spcBef>
              <a:spcAft>
                <a:spcPts val="0"/>
              </a:spcAft>
              <a:buNone/>
            </a:pPr>
            <a:r>
              <a:rPr i="0" lang="en-US" sz="2599" u="none" cap="none" strike="noStrike">
                <a:solidFill>
                  <a:srgbClr val="000000"/>
                </a:solidFill>
                <a:latin typeface="Lexend"/>
                <a:ea typeface="Lexend"/>
                <a:cs typeface="Lexend"/>
                <a:sym typeface="Lexend"/>
              </a:rPr>
              <a:t>a neuromuscular orthotic for optimum 3-dimensional muscle recruitment intra-orally.</a:t>
            </a:r>
            <a:endParaRPr>
              <a:latin typeface="Lexend"/>
              <a:ea typeface="Lexend"/>
              <a:cs typeface="Lexend"/>
              <a:sym typeface="Lexend"/>
            </a:endParaRPr>
          </a:p>
        </p:txBody>
      </p:sp>
      <p:sp>
        <p:nvSpPr>
          <p:cNvPr id="695" name="Google Shape;695;p65"/>
          <p:cNvSpPr txBox="1"/>
          <p:nvPr/>
        </p:nvSpPr>
        <p:spPr>
          <a:xfrm>
            <a:off x="9109225" y="8281250"/>
            <a:ext cx="7258500" cy="960300"/>
          </a:xfrm>
          <a:prstGeom prst="rect">
            <a:avLst/>
          </a:prstGeom>
          <a:noFill/>
          <a:ln>
            <a:noFill/>
          </a:ln>
        </p:spPr>
        <p:txBody>
          <a:bodyPr anchorCtr="0" anchor="t" bIns="0" lIns="0" spcFirstLastPara="1" rIns="0" wrap="square" tIns="0">
            <a:spAutoFit/>
          </a:bodyPr>
          <a:lstStyle/>
          <a:p>
            <a:pPr indent="0" lvl="0" marL="0" marR="0" rtl="0" algn="ctr">
              <a:lnSpc>
                <a:spcPct val="140015"/>
              </a:lnSpc>
              <a:spcBef>
                <a:spcPts val="0"/>
              </a:spcBef>
              <a:spcAft>
                <a:spcPts val="0"/>
              </a:spcAft>
              <a:buNone/>
            </a:pPr>
            <a:r>
              <a:rPr i="0" lang="en-US" sz="2599" u="none" cap="none" strike="noStrike">
                <a:solidFill>
                  <a:srgbClr val="000000"/>
                </a:solidFill>
                <a:latin typeface="Lexend"/>
                <a:ea typeface="Lexend"/>
                <a:cs typeface="Lexend"/>
                <a:sym typeface="Lexend"/>
              </a:rPr>
              <a:t>Bite change can be seen on orthotic as posture/bite change occur through function. </a:t>
            </a:r>
            <a:endParaRPr>
              <a:latin typeface="Lexend"/>
              <a:ea typeface="Lexend"/>
              <a:cs typeface="Lexend"/>
              <a:sym typeface="Lexend"/>
            </a:endParaRPr>
          </a:p>
        </p:txBody>
      </p:sp>
      <p:grpSp>
        <p:nvGrpSpPr>
          <p:cNvPr id="696" name="Google Shape;696;p65"/>
          <p:cNvGrpSpPr/>
          <p:nvPr/>
        </p:nvGrpSpPr>
        <p:grpSpPr>
          <a:xfrm>
            <a:off x="1181556" y="1181100"/>
            <a:ext cx="203399" cy="837821"/>
            <a:chOff x="608" y="0"/>
            <a:chExt cx="271199" cy="1117094"/>
          </a:xfrm>
        </p:grpSpPr>
        <p:sp>
          <p:nvSpPr>
            <p:cNvPr id="697" name="Google Shape;697;p65"/>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65"/>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65"/>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03" name="Shape 703"/>
        <p:cNvGrpSpPr/>
        <p:nvPr/>
      </p:nvGrpSpPr>
      <p:grpSpPr>
        <a:xfrm>
          <a:off x="0" y="0"/>
          <a:ext cx="0" cy="0"/>
          <a:chOff x="0" y="0"/>
          <a:chExt cx="0" cy="0"/>
        </a:xfrm>
      </p:grpSpPr>
      <p:grpSp>
        <p:nvGrpSpPr>
          <p:cNvPr id="704" name="Google Shape;704;p66"/>
          <p:cNvGrpSpPr/>
          <p:nvPr/>
        </p:nvGrpSpPr>
        <p:grpSpPr>
          <a:xfrm rot="10800000">
            <a:off x="1029156" y="1028700"/>
            <a:ext cx="203399" cy="837821"/>
            <a:chOff x="608" y="0"/>
            <a:chExt cx="271199" cy="1117094"/>
          </a:xfrm>
        </p:grpSpPr>
        <p:sp>
          <p:nvSpPr>
            <p:cNvPr id="705" name="Google Shape;705;p66"/>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66"/>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66"/>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08" name="Google Shape;708;p66"/>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09" name="Google Shape;709;p66"/>
          <p:cNvPicPr preferRelativeResize="0"/>
          <p:nvPr/>
        </p:nvPicPr>
        <p:blipFill rotWithShape="1">
          <a:blip r:embed="rId4">
            <a:alphaModFix/>
          </a:blip>
          <a:srcRect b="3660" l="7841" r="14619" t="1607"/>
          <a:stretch/>
        </p:blipFill>
        <p:spPr>
          <a:xfrm rot="5174105">
            <a:off x="1219563" y="1330166"/>
            <a:ext cx="6729031" cy="9802111"/>
          </a:xfrm>
          <a:prstGeom prst="rect">
            <a:avLst/>
          </a:prstGeom>
          <a:noFill/>
          <a:ln>
            <a:noFill/>
          </a:ln>
        </p:spPr>
      </p:pic>
      <p:pic>
        <p:nvPicPr>
          <p:cNvPr id="710" name="Google Shape;710;p66"/>
          <p:cNvPicPr preferRelativeResize="0"/>
          <p:nvPr/>
        </p:nvPicPr>
        <p:blipFill rotWithShape="1">
          <a:blip r:embed="rId5">
            <a:alphaModFix/>
          </a:blip>
          <a:srcRect b="0" l="0" r="0" t="0"/>
          <a:stretch/>
        </p:blipFill>
        <p:spPr>
          <a:xfrm rot="5400000">
            <a:off x="10845306" y="1687973"/>
            <a:ext cx="5798879" cy="9086508"/>
          </a:xfrm>
          <a:prstGeom prst="rect">
            <a:avLst/>
          </a:prstGeom>
          <a:noFill/>
          <a:ln>
            <a:noFill/>
          </a:ln>
        </p:spPr>
      </p:pic>
      <p:sp>
        <p:nvSpPr>
          <p:cNvPr id="711" name="Google Shape;711;p66"/>
          <p:cNvSpPr txBox="1"/>
          <p:nvPr/>
        </p:nvSpPr>
        <p:spPr>
          <a:xfrm>
            <a:off x="2050005" y="870413"/>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15" name="Shape 715"/>
        <p:cNvGrpSpPr/>
        <p:nvPr/>
      </p:nvGrpSpPr>
      <p:grpSpPr>
        <a:xfrm>
          <a:off x="0" y="0"/>
          <a:ext cx="0" cy="0"/>
          <a:chOff x="0" y="0"/>
          <a:chExt cx="0" cy="0"/>
        </a:xfrm>
      </p:grpSpPr>
      <p:grpSp>
        <p:nvGrpSpPr>
          <p:cNvPr id="716" name="Google Shape;716;p67"/>
          <p:cNvGrpSpPr/>
          <p:nvPr/>
        </p:nvGrpSpPr>
        <p:grpSpPr>
          <a:xfrm rot="10800000">
            <a:off x="1029156" y="1028700"/>
            <a:ext cx="203399" cy="837821"/>
            <a:chOff x="608" y="0"/>
            <a:chExt cx="271199" cy="1117094"/>
          </a:xfrm>
        </p:grpSpPr>
        <p:sp>
          <p:nvSpPr>
            <p:cNvPr id="717" name="Google Shape;717;p67"/>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7"/>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67"/>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0" name="Google Shape;720;p67"/>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21" name="Google Shape;721;p67"/>
          <p:cNvPicPr preferRelativeResize="0"/>
          <p:nvPr/>
        </p:nvPicPr>
        <p:blipFill rotWithShape="1">
          <a:blip r:embed="rId4">
            <a:alphaModFix/>
          </a:blip>
          <a:srcRect b="0" l="0" r="0" t="0"/>
          <a:stretch/>
        </p:blipFill>
        <p:spPr>
          <a:xfrm rot="5400000">
            <a:off x="10040272" y="2039273"/>
            <a:ext cx="7284699" cy="9210754"/>
          </a:xfrm>
          <a:prstGeom prst="rect">
            <a:avLst/>
          </a:prstGeom>
          <a:noFill/>
          <a:ln>
            <a:noFill/>
          </a:ln>
        </p:spPr>
      </p:pic>
      <p:pic>
        <p:nvPicPr>
          <p:cNvPr id="722" name="Google Shape;722;p67"/>
          <p:cNvPicPr preferRelativeResize="0"/>
          <p:nvPr/>
        </p:nvPicPr>
        <p:blipFill rotWithShape="1">
          <a:blip r:embed="rId5">
            <a:alphaModFix/>
          </a:blip>
          <a:srcRect b="0" l="0" r="0" t="0"/>
          <a:stretch/>
        </p:blipFill>
        <p:spPr>
          <a:xfrm rot="5400000">
            <a:off x="896281" y="2106017"/>
            <a:ext cx="7284699" cy="9077264"/>
          </a:xfrm>
          <a:prstGeom prst="rect">
            <a:avLst/>
          </a:prstGeom>
          <a:noFill/>
          <a:ln>
            <a:noFill/>
          </a:ln>
        </p:spPr>
      </p:pic>
      <p:sp>
        <p:nvSpPr>
          <p:cNvPr id="723" name="Google Shape;723;p67"/>
          <p:cNvSpPr txBox="1"/>
          <p:nvPr/>
        </p:nvSpPr>
        <p:spPr>
          <a:xfrm>
            <a:off x="2050005" y="870413"/>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27" name="Shape 727"/>
        <p:cNvGrpSpPr/>
        <p:nvPr/>
      </p:nvGrpSpPr>
      <p:grpSpPr>
        <a:xfrm>
          <a:off x="0" y="0"/>
          <a:ext cx="0" cy="0"/>
          <a:chOff x="0" y="0"/>
          <a:chExt cx="0" cy="0"/>
        </a:xfrm>
      </p:grpSpPr>
      <p:grpSp>
        <p:nvGrpSpPr>
          <p:cNvPr id="728" name="Google Shape;728;p68"/>
          <p:cNvGrpSpPr/>
          <p:nvPr/>
        </p:nvGrpSpPr>
        <p:grpSpPr>
          <a:xfrm rot="10800000">
            <a:off x="1029156" y="1028700"/>
            <a:ext cx="203399" cy="837821"/>
            <a:chOff x="608" y="0"/>
            <a:chExt cx="271199" cy="1117094"/>
          </a:xfrm>
        </p:grpSpPr>
        <p:sp>
          <p:nvSpPr>
            <p:cNvPr id="729" name="Google Shape;729;p68"/>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68"/>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68"/>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32" name="Google Shape;732;p68"/>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33" name="Google Shape;733;p68"/>
          <p:cNvPicPr preferRelativeResize="0"/>
          <p:nvPr/>
        </p:nvPicPr>
        <p:blipFill rotWithShape="1">
          <a:blip r:embed="rId4">
            <a:alphaModFix/>
          </a:blip>
          <a:srcRect b="0" l="0" r="0" t="0"/>
          <a:stretch/>
        </p:blipFill>
        <p:spPr>
          <a:xfrm rot="5400000">
            <a:off x="727954" y="1920323"/>
            <a:ext cx="7638731" cy="9094639"/>
          </a:xfrm>
          <a:prstGeom prst="rect">
            <a:avLst/>
          </a:prstGeom>
          <a:noFill/>
          <a:ln>
            <a:noFill/>
          </a:ln>
        </p:spPr>
      </p:pic>
      <p:pic>
        <p:nvPicPr>
          <p:cNvPr id="734" name="Google Shape;734;p68"/>
          <p:cNvPicPr preferRelativeResize="0"/>
          <p:nvPr/>
        </p:nvPicPr>
        <p:blipFill rotWithShape="1">
          <a:blip r:embed="rId5">
            <a:alphaModFix/>
          </a:blip>
          <a:srcRect b="0" l="0" r="0" t="0"/>
          <a:stretch/>
        </p:blipFill>
        <p:spPr>
          <a:xfrm rot="5400000">
            <a:off x="9871956" y="1870962"/>
            <a:ext cx="7638730" cy="9193357"/>
          </a:xfrm>
          <a:prstGeom prst="rect">
            <a:avLst/>
          </a:prstGeom>
          <a:noFill/>
          <a:ln>
            <a:noFill/>
          </a:ln>
        </p:spPr>
      </p:pic>
      <p:sp>
        <p:nvSpPr>
          <p:cNvPr id="735" name="Google Shape;735;p68"/>
          <p:cNvSpPr txBox="1"/>
          <p:nvPr/>
        </p:nvSpPr>
        <p:spPr>
          <a:xfrm>
            <a:off x="2050005" y="870413"/>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39" name="Shape 739"/>
        <p:cNvGrpSpPr/>
        <p:nvPr/>
      </p:nvGrpSpPr>
      <p:grpSpPr>
        <a:xfrm>
          <a:off x="0" y="0"/>
          <a:ext cx="0" cy="0"/>
          <a:chOff x="0" y="0"/>
          <a:chExt cx="0" cy="0"/>
        </a:xfrm>
      </p:grpSpPr>
      <p:grpSp>
        <p:nvGrpSpPr>
          <p:cNvPr id="740" name="Google Shape;740;p69"/>
          <p:cNvGrpSpPr/>
          <p:nvPr/>
        </p:nvGrpSpPr>
        <p:grpSpPr>
          <a:xfrm rot="10800000">
            <a:off x="1029156" y="1028700"/>
            <a:ext cx="203399" cy="837821"/>
            <a:chOff x="608" y="0"/>
            <a:chExt cx="271199" cy="1117094"/>
          </a:xfrm>
        </p:grpSpPr>
        <p:sp>
          <p:nvSpPr>
            <p:cNvPr id="741" name="Google Shape;741;p69"/>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69"/>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9"/>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44" name="Google Shape;744;p69"/>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45" name="Google Shape;745;p69"/>
          <p:cNvPicPr preferRelativeResize="0"/>
          <p:nvPr/>
        </p:nvPicPr>
        <p:blipFill rotWithShape="1">
          <a:blip r:embed="rId4">
            <a:alphaModFix/>
          </a:blip>
          <a:srcRect b="0" l="0" r="0" t="0"/>
          <a:stretch/>
        </p:blipFill>
        <p:spPr>
          <a:xfrm rot="5400000">
            <a:off x="9355354" y="3360752"/>
            <a:ext cx="6881724" cy="6852119"/>
          </a:xfrm>
          <a:prstGeom prst="rect">
            <a:avLst/>
          </a:prstGeom>
          <a:noFill/>
          <a:ln>
            <a:noFill/>
          </a:ln>
        </p:spPr>
      </p:pic>
      <p:pic>
        <p:nvPicPr>
          <p:cNvPr id="746" name="Google Shape;746;p69"/>
          <p:cNvPicPr preferRelativeResize="0"/>
          <p:nvPr/>
        </p:nvPicPr>
        <p:blipFill rotWithShape="1">
          <a:blip r:embed="rId5">
            <a:alphaModFix/>
          </a:blip>
          <a:srcRect b="0" l="0" r="0" t="0"/>
          <a:stretch/>
        </p:blipFill>
        <p:spPr>
          <a:xfrm rot="5400000">
            <a:off x="2080333" y="3331342"/>
            <a:ext cx="6881724" cy="6910940"/>
          </a:xfrm>
          <a:prstGeom prst="rect">
            <a:avLst/>
          </a:prstGeom>
          <a:noFill/>
          <a:ln>
            <a:noFill/>
          </a:ln>
        </p:spPr>
      </p:pic>
      <p:sp>
        <p:nvSpPr>
          <p:cNvPr id="747" name="Google Shape;747;p69"/>
          <p:cNvSpPr txBox="1"/>
          <p:nvPr/>
        </p:nvSpPr>
        <p:spPr>
          <a:xfrm>
            <a:off x="2050005" y="870413"/>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grpSp>
        <p:nvGrpSpPr>
          <p:cNvPr id="748" name="Google Shape;748;p69"/>
          <p:cNvGrpSpPr/>
          <p:nvPr/>
        </p:nvGrpSpPr>
        <p:grpSpPr>
          <a:xfrm>
            <a:off x="3608601" y="2904163"/>
            <a:ext cx="3825192" cy="832537"/>
            <a:chOff x="0" y="0"/>
            <a:chExt cx="5100257" cy="1110049"/>
          </a:xfrm>
        </p:grpSpPr>
        <p:sp>
          <p:nvSpPr>
            <p:cNvPr id="749" name="Google Shape;749;p69"/>
            <p:cNvSpPr/>
            <p:nvPr/>
          </p:nvSpPr>
          <p:spPr>
            <a:xfrm>
              <a:off x="0" y="0"/>
              <a:ext cx="5100257" cy="1110049"/>
            </a:xfrm>
            <a:custGeom>
              <a:rect b="b" l="l" r="r" t="t"/>
              <a:pathLst>
                <a:path extrusionOk="0" h="1248029" w="5734223">
                  <a:moveTo>
                    <a:pt x="5180502" y="1248029"/>
                  </a:moveTo>
                  <a:lnTo>
                    <a:pt x="553720" y="1248029"/>
                  </a:lnTo>
                  <a:cubicBezTo>
                    <a:pt x="247650" y="1248029"/>
                    <a:pt x="0" y="968640"/>
                    <a:pt x="0" y="624744"/>
                  </a:cubicBezTo>
                  <a:cubicBezTo>
                    <a:pt x="0" y="279415"/>
                    <a:pt x="247650" y="0"/>
                    <a:pt x="553720" y="0"/>
                  </a:cubicBezTo>
                  <a:lnTo>
                    <a:pt x="5180502" y="0"/>
                  </a:lnTo>
                  <a:cubicBezTo>
                    <a:pt x="5486572" y="0"/>
                    <a:pt x="5734222" y="279415"/>
                    <a:pt x="5734222" y="624744"/>
                  </a:cubicBezTo>
                  <a:cubicBezTo>
                    <a:pt x="5732952" y="968640"/>
                    <a:pt x="5485302" y="1248029"/>
                    <a:pt x="5180502" y="1248029"/>
                  </a:cubicBezTo>
                  <a:close/>
                </a:path>
              </a:pathLst>
            </a:custGeom>
            <a:solidFill>
              <a:srgbClr val="FFFF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750" name="Google Shape;750;p69"/>
            <p:cNvSpPr txBox="1"/>
            <p:nvPr/>
          </p:nvSpPr>
          <p:spPr>
            <a:xfrm>
              <a:off x="421737" y="240700"/>
              <a:ext cx="4255800" cy="61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31696B"/>
                  </a:solidFill>
                </a:rPr>
                <a:t>Natural Teeth</a:t>
              </a:r>
              <a:endParaRPr b="1"/>
            </a:p>
          </p:txBody>
        </p:sp>
      </p:grpSp>
      <p:grpSp>
        <p:nvGrpSpPr>
          <p:cNvPr id="751" name="Google Shape;751;p69"/>
          <p:cNvGrpSpPr/>
          <p:nvPr/>
        </p:nvGrpSpPr>
        <p:grpSpPr>
          <a:xfrm>
            <a:off x="10361926" y="2904163"/>
            <a:ext cx="4868577" cy="832537"/>
            <a:chOff x="0" y="0"/>
            <a:chExt cx="6491436" cy="1110049"/>
          </a:xfrm>
        </p:grpSpPr>
        <p:sp>
          <p:nvSpPr>
            <p:cNvPr id="752" name="Google Shape;752;p69"/>
            <p:cNvSpPr/>
            <p:nvPr/>
          </p:nvSpPr>
          <p:spPr>
            <a:xfrm>
              <a:off x="0" y="0"/>
              <a:ext cx="6491436" cy="1110049"/>
            </a:xfrm>
            <a:custGeom>
              <a:rect b="b" l="l" r="r" t="t"/>
              <a:pathLst>
                <a:path extrusionOk="0" h="1248029" w="7298325">
                  <a:moveTo>
                    <a:pt x="6744605" y="1248029"/>
                  </a:moveTo>
                  <a:lnTo>
                    <a:pt x="553720" y="1248029"/>
                  </a:lnTo>
                  <a:cubicBezTo>
                    <a:pt x="247650" y="1248029"/>
                    <a:pt x="0" y="968640"/>
                    <a:pt x="0" y="624744"/>
                  </a:cubicBezTo>
                  <a:cubicBezTo>
                    <a:pt x="0" y="279415"/>
                    <a:pt x="247650" y="0"/>
                    <a:pt x="553720" y="0"/>
                  </a:cubicBezTo>
                  <a:lnTo>
                    <a:pt x="6744605" y="0"/>
                  </a:lnTo>
                  <a:cubicBezTo>
                    <a:pt x="7050675" y="0"/>
                    <a:pt x="7298325" y="279415"/>
                    <a:pt x="7298325" y="624744"/>
                  </a:cubicBezTo>
                  <a:cubicBezTo>
                    <a:pt x="7297055" y="968640"/>
                    <a:pt x="7049405" y="1248029"/>
                    <a:pt x="6744605" y="1248029"/>
                  </a:cubicBezTo>
                  <a:close/>
                </a:path>
              </a:pathLst>
            </a:custGeom>
            <a:solidFill>
              <a:srgbClr val="FFFFF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p>
          </p:txBody>
        </p:sp>
        <p:sp>
          <p:nvSpPr>
            <p:cNvPr id="753" name="Google Shape;753;p69"/>
            <p:cNvSpPr txBox="1"/>
            <p:nvPr/>
          </p:nvSpPr>
          <p:spPr>
            <a:xfrm>
              <a:off x="536798" y="240700"/>
              <a:ext cx="5416800" cy="615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000" u="none" cap="none" strike="noStrike">
                  <a:solidFill>
                    <a:srgbClr val="31696B"/>
                  </a:solidFill>
                </a:rPr>
                <a:t>With Orthotic Bite</a:t>
              </a:r>
              <a:endParaRPr b="1"/>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57" name="Shape 757"/>
        <p:cNvGrpSpPr/>
        <p:nvPr/>
      </p:nvGrpSpPr>
      <p:grpSpPr>
        <a:xfrm>
          <a:off x="0" y="0"/>
          <a:ext cx="0" cy="0"/>
          <a:chOff x="0" y="0"/>
          <a:chExt cx="0" cy="0"/>
        </a:xfrm>
      </p:grpSpPr>
      <p:grpSp>
        <p:nvGrpSpPr>
          <p:cNvPr id="758" name="Google Shape;758;p70"/>
          <p:cNvGrpSpPr/>
          <p:nvPr/>
        </p:nvGrpSpPr>
        <p:grpSpPr>
          <a:xfrm rot="10800000">
            <a:off x="1029156" y="1028700"/>
            <a:ext cx="203399" cy="837821"/>
            <a:chOff x="608" y="0"/>
            <a:chExt cx="271199" cy="1117094"/>
          </a:xfrm>
        </p:grpSpPr>
        <p:sp>
          <p:nvSpPr>
            <p:cNvPr id="759" name="Google Shape;759;p70"/>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70"/>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70"/>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62" name="Google Shape;762;p70"/>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63" name="Google Shape;763;p70"/>
          <p:cNvPicPr preferRelativeResize="0"/>
          <p:nvPr/>
        </p:nvPicPr>
        <p:blipFill rotWithShape="1">
          <a:blip r:embed="rId4">
            <a:alphaModFix/>
          </a:blip>
          <a:srcRect b="0" l="0" r="0" t="0"/>
          <a:stretch/>
        </p:blipFill>
        <p:spPr>
          <a:xfrm>
            <a:off x="4650949" y="2531436"/>
            <a:ext cx="8101612" cy="7583640"/>
          </a:xfrm>
          <a:prstGeom prst="rect">
            <a:avLst/>
          </a:prstGeom>
          <a:noFill/>
          <a:ln>
            <a:noFill/>
          </a:ln>
        </p:spPr>
      </p:pic>
      <p:sp>
        <p:nvSpPr>
          <p:cNvPr id="764" name="Google Shape;764;p70"/>
          <p:cNvSpPr txBox="1"/>
          <p:nvPr/>
        </p:nvSpPr>
        <p:spPr>
          <a:xfrm>
            <a:off x="2050005" y="870413"/>
            <a:ext cx="15520500" cy="1154400"/>
          </a:xfrm>
          <a:prstGeom prst="rect">
            <a:avLst/>
          </a:prstGeom>
          <a:noFill/>
          <a:ln>
            <a:noFill/>
          </a:ln>
        </p:spPr>
        <p:txBody>
          <a:bodyPr anchorCtr="0" anchor="t" bIns="0" lIns="0" spcFirstLastPara="1" rIns="0" wrap="square" tIns="0">
            <a:spAutoFit/>
          </a:bodyPr>
          <a:lstStyle/>
          <a:p>
            <a:pPr indent="0" lvl="0" marL="0" marR="0" rtl="0" algn="l">
              <a:lnSpc>
                <a:spcPct val="110001"/>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68" name="Shape 768"/>
        <p:cNvGrpSpPr/>
        <p:nvPr/>
      </p:nvGrpSpPr>
      <p:grpSpPr>
        <a:xfrm>
          <a:off x="0" y="0"/>
          <a:ext cx="0" cy="0"/>
          <a:chOff x="0" y="0"/>
          <a:chExt cx="0" cy="0"/>
        </a:xfrm>
      </p:grpSpPr>
      <p:sp>
        <p:nvSpPr>
          <p:cNvPr id="769" name="Google Shape;769;p71"/>
          <p:cNvSpPr/>
          <p:nvPr/>
        </p:nvSpPr>
        <p:spPr>
          <a:xfrm>
            <a:off x="6862625" y="-22975"/>
            <a:ext cx="114255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70" name="Google Shape;770;p71"/>
          <p:cNvGrpSpPr/>
          <p:nvPr/>
        </p:nvGrpSpPr>
        <p:grpSpPr>
          <a:xfrm rot="10800000">
            <a:off x="1029156" y="1028700"/>
            <a:ext cx="203399" cy="837821"/>
            <a:chOff x="608" y="0"/>
            <a:chExt cx="271199" cy="1117094"/>
          </a:xfrm>
        </p:grpSpPr>
        <p:sp>
          <p:nvSpPr>
            <p:cNvPr id="771" name="Google Shape;771;p71"/>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71"/>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71"/>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74" name="Google Shape;774;p71"/>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75" name="Google Shape;775;p71"/>
          <p:cNvPicPr preferRelativeResize="0"/>
          <p:nvPr/>
        </p:nvPicPr>
        <p:blipFill rotWithShape="1">
          <a:blip r:embed="rId4">
            <a:alphaModFix/>
          </a:blip>
          <a:srcRect b="0" l="0" r="0" t="0"/>
          <a:stretch/>
        </p:blipFill>
        <p:spPr>
          <a:xfrm>
            <a:off x="8562575" y="213231"/>
            <a:ext cx="8025599" cy="10008395"/>
          </a:xfrm>
          <a:prstGeom prst="rect">
            <a:avLst/>
          </a:prstGeom>
          <a:noFill/>
          <a:ln>
            <a:noFill/>
          </a:ln>
        </p:spPr>
      </p:pic>
      <p:sp>
        <p:nvSpPr>
          <p:cNvPr id="776" name="Google Shape;776;p71"/>
          <p:cNvSpPr txBox="1"/>
          <p:nvPr/>
        </p:nvSpPr>
        <p:spPr>
          <a:xfrm>
            <a:off x="2050004" y="870425"/>
            <a:ext cx="4355700" cy="34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80" name="Shape 780"/>
        <p:cNvGrpSpPr/>
        <p:nvPr/>
      </p:nvGrpSpPr>
      <p:grpSpPr>
        <a:xfrm>
          <a:off x="0" y="0"/>
          <a:ext cx="0" cy="0"/>
          <a:chOff x="0" y="0"/>
          <a:chExt cx="0" cy="0"/>
        </a:xfrm>
      </p:grpSpPr>
      <p:sp>
        <p:nvSpPr>
          <p:cNvPr id="781" name="Google Shape;781;p72"/>
          <p:cNvSpPr/>
          <p:nvPr/>
        </p:nvSpPr>
        <p:spPr>
          <a:xfrm>
            <a:off x="6862625" y="-22975"/>
            <a:ext cx="114255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72"/>
          <p:cNvSpPr txBox="1"/>
          <p:nvPr/>
        </p:nvSpPr>
        <p:spPr>
          <a:xfrm>
            <a:off x="2050004" y="870425"/>
            <a:ext cx="4355700" cy="34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grpSp>
        <p:nvGrpSpPr>
          <p:cNvPr id="783" name="Google Shape;783;p72"/>
          <p:cNvGrpSpPr/>
          <p:nvPr/>
        </p:nvGrpSpPr>
        <p:grpSpPr>
          <a:xfrm rot="10800000">
            <a:off x="1029156" y="1028700"/>
            <a:ext cx="203399" cy="837821"/>
            <a:chOff x="608" y="0"/>
            <a:chExt cx="271199" cy="1117094"/>
          </a:xfrm>
        </p:grpSpPr>
        <p:sp>
          <p:nvSpPr>
            <p:cNvPr id="784" name="Google Shape;784;p72"/>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72"/>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72"/>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87" name="Google Shape;787;p72"/>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788" name="Google Shape;788;p72"/>
          <p:cNvPicPr preferRelativeResize="0"/>
          <p:nvPr/>
        </p:nvPicPr>
        <p:blipFill rotWithShape="1">
          <a:blip r:embed="rId4">
            <a:alphaModFix/>
          </a:blip>
          <a:srcRect b="0" l="0" r="0" t="0"/>
          <a:stretch/>
        </p:blipFill>
        <p:spPr>
          <a:xfrm>
            <a:off x="8580427" y="73925"/>
            <a:ext cx="7989902" cy="102869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792" name="Shape 792"/>
        <p:cNvGrpSpPr/>
        <p:nvPr/>
      </p:nvGrpSpPr>
      <p:grpSpPr>
        <a:xfrm>
          <a:off x="0" y="0"/>
          <a:ext cx="0" cy="0"/>
          <a:chOff x="0" y="0"/>
          <a:chExt cx="0" cy="0"/>
        </a:xfrm>
      </p:grpSpPr>
      <p:sp>
        <p:nvSpPr>
          <p:cNvPr id="793" name="Google Shape;793;p73"/>
          <p:cNvSpPr/>
          <p:nvPr/>
        </p:nvSpPr>
        <p:spPr>
          <a:xfrm>
            <a:off x="6862625" y="-22975"/>
            <a:ext cx="114255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73"/>
          <p:cNvSpPr txBox="1"/>
          <p:nvPr/>
        </p:nvSpPr>
        <p:spPr>
          <a:xfrm>
            <a:off x="2050004" y="870425"/>
            <a:ext cx="4355700" cy="3462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US" sz="7499" u="none" cap="none" strike="noStrike">
                <a:solidFill>
                  <a:srgbClr val="FFFFFB"/>
                </a:solidFill>
                <a:latin typeface="Lexend"/>
                <a:ea typeface="Lexend"/>
                <a:cs typeface="Lexend"/>
                <a:sym typeface="Lexend"/>
              </a:rPr>
              <a:t>Burning Tongue Case</a:t>
            </a:r>
            <a:endParaRPr>
              <a:latin typeface="Lexend"/>
              <a:ea typeface="Lexend"/>
              <a:cs typeface="Lexend"/>
              <a:sym typeface="Lexend"/>
            </a:endParaRPr>
          </a:p>
        </p:txBody>
      </p:sp>
      <p:grpSp>
        <p:nvGrpSpPr>
          <p:cNvPr id="795" name="Google Shape;795;p73"/>
          <p:cNvGrpSpPr/>
          <p:nvPr/>
        </p:nvGrpSpPr>
        <p:grpSpPr>
          <a:xfrm rot="10800000">
            <a:off x="1029156" y="1028700"/>
            <a:ext cx="203399" cy="837821"/>
            <a:chOff x="608" y="0"/>
            <a:chExt cx="271199" cy="1117094"/>
          </a:xfrm>
        </p:grpSpPr>
        <p:sp>
          <p:nvSpPr>
            <p:cNvPr id="796" name="Google Shape;796;p73"/>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73"/>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73"/>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B">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99" name="Google Shape;799;p73"/>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800" name="Google Shape;800;p73"/>
          <p:cNvPicPr preferRelativeResize="0"/>
          <p:nvPr/>
        </p:nvPicPr>
        <p:blipFill rotWithShape="1">
          <a:blip r:embed="rId4">
            <a:alphaModFix/>
          </a:blip>
          <a:srcRect b="6164" l="0" r="0" t="0"/>
          <a:stretch/>
        </p:blipFill>
        <p:spPr>
          <a:xfrm>
            <a:off x="7460750" y="228438"/>
            <a:ext cx="10229250" cy="9830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195" name="Shape 195"/>
        <p:cNvGrpSpPr/>
        <p:nvPr/>
      </p:nvGrpSpPr>
      <p:grpSpPr>
        <a:xfrm>
          <a:off x="0" y="0"/>
          <a:ext cx="0" cy="0"/>
          <a:chOff x="0" y="0"/>
          <a:chExt cx="0" cy="0"/>
        </a:xfrm>
      </p:grpSpPr>
      <p:sp>
        <p:nvSpPr>
          <p:cNvPr id="196" name="Google Shape;196;p29"/>
          <p:cNvSpPr/>
          <p:nvPr/>
        </p:nvSpPr>
        <p:spPr>
          <a:xfrm>
            <a:off x="7984075" y="-22975"/>
            <a:ext cx="103041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7" name="Google Shape;197;p29"/>
          <p:cNvSpPr txBox="1"/>
          <p:nvPr/>
        </p:nvSpPr>
        <p:spPr>
          <a:xfrm>
            <a:off x="664650" y="2243050"/>
            <a:ext cx="6978300" cy="6648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7199">
                <a:solidFill>
                  <a:srgbClr val="FFFFFB"/>
                </a:solidFill>
                <a:latin typeface="Lexend"/>
                <a:ea typeface="Lexend"/>
                <a:cs typeface="Lexend"/>
                <a:sym typeface="Lexend"/>
              </a:rPr>
              <a:t>The affect of forward head posture: </a:t>
            </a:r>
            <a:endParaRPr sz="7199">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t/>
            </a:r>
            <a:endParaRPr sz="7199">
              <a:solidFill>
                <a:srgbClr val="FFFFFB"/>
              </a:solidFill>
              <a:latin typeface="Lexend"/>
              <a:ea typeface="Lexend"/>
              <a:cs typeface="Lexend"/>
              <a:sym typeface="Lexend"/>
            </a:endParaRPr>
          </a:p>
          <a:p>
            <a:pPr indent="0" lvl="0" marL="0" marR="0" rtl="0" algn="l">
              <a:lnSpc>
                <a:spcPct val="100000"/>
              </a:lnSpc>
              <a:spcBef>
                <a:spcPts val="0"/>
              </a:spcBef>
              <a:spcAft>
                <a:spcPts val="0"/>
              </a:spcAft>
              <a:buNone/>
            </a:pPr>
            <a:r>
              <a:rPr lang="en-US" sz="7199">
                <a:solidFill>
                  <a:srgbClr val="FFFFFB"/>
                </a:solidFill>
                <a:latin typeface="Lexend"/>
                <a:ea typeface="Lexend"/>
                <a:cs typeface="Lexend"/>
                <a:sym typeface="Lexend"/>
              </a:rPr>
              <a:t>With Curve of Spee</a:t>
            </a:r>
            <a:endParaRPr sz="7199">
              <a:solidFill>
                <a:srgbClr val="FFFFFB"/>
              </a:solidFill>
              <a:latin typeface="Lexend"/>
              <a:ea typeface="Lexend"/>
              <a:cs typeface="Lexend"/>
              <a:sym typeface="Lexend"/>
            </a:endParaRPr>
          </a:p>
        </p:txBody>
      </p:sp>
      <p:pic>
        <p:nvPicPr>
          <p:cNvPr id="198" name="Google Shape;198;p29"/>
          <p:cNvPicPr preferRelativeResize="0"/>
          <p:nvPr/>
        </p:nvPicPr>
        <p:blipFill>
          <a:blip r:embed="rId3">
            <a:alphaModFix/>
          </a:blip>
          <a:stretch>
            <a:fillRect/>
          </a:stretch>
        </p:blipFill>
        <p:spPr>
          <a:xfrm>
            <a:off x="7984075" y="9"/>
            <a:ext cx="10304101" cy="102869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02" name="Shape 202"/>
        <p:cNvGrpSpPr/>
        <p:nvPr/>
      </p:nvGrpSpPr>
      <p:grpSpPr>
        <a:xfrm>
          <a:off x="0" y="0"/>
          <a:ext cx="0" cy="0"/>
          <a:chOff x="0" y="0"/>
          <a:chExt cx="0" cy="0"/>
        </a:xfrm>
      </p:grpSpPr>
      <p:sp>
        <p:nvSpPr>
          <p:cNvPr id="203" name="Google Shape;203;p30"/>
          <p:cNvSpPr/>
          <p:nvPr/>
        </p:nvSpPr>
        <p:spPr>
          <a:xfrm>
            <a:off x="7984075" y="-22975"/>
            <a:ext cx="103041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04" name="Google Shape;204;p30"/>
          <p:cNvSpPr txBox="1"/>
          <p:nvPr/>
        </p:nvSpPr>
        <p:spPr>
          <a:xfrm>
            <a:off x="274575" y="352525"/>
            <a:ext cx="7614000" cy="2400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Font typeface="Arial"/>
              <a:buNone/>
            </a:pPr>
            <a:r>
              <a:rPr lang="en-US" sz="7799">
                <a:solidFill>
                  <a:srgbClr val="FFFFFB"/>
                </a:solidFill>
                <a:latin typeface="Lexend"/>
                <a:ea typeface="Lexend"/>
                <a:cs typeface="Lexend"/>
                <a:sym typeface="Lexend"/>
              </a:rPr>
              <a:t>Muscle</a:t>
            </a:r>
            <a:r>
              <a:rPr lang="en-US" sz="7799">
                <a:solidFill>
                  <a:srgbClr val="FFFFFB"/>
                </a:solidFill>
                <a:latin typeface="Lexend"/>
                <a:ea typeface="Lexend"/>
                <a:cs typeface="Lexend"/>
                <a:sym typeface="Lexend"/>
              </a:rPr>
              <a:t> Connection</a:t>
            </a:r>
            <a:endParaRPr sz="7799">
              <a:solidFill>
                <a:srgbClr val="FFFFFB"/>
              </a:solidFill>
              <a:latin typeface="Lexend"/>
              <a:ea typeface="Lexend"/>
              <a:cs typeface="Lexend"/>
              <a:sym typeface="Lexend"/>
            </a:endParaRPr>
          </a:p>
        </p:txBody>
      </p:sp>
      <p:pic>
        <p:nvPicPr>
          <p:cNvPr id="205" name="Google Shape;205;p30"/>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pic>
        <p:nvPicPr>
          <p:cNvPr id="206" name="Google Shape;206;p30"/>
          <p:cNvPicPr preferRelativeResize="0"/>
          <p:nvPr/>
        </p:nvPicPr>
        <p:blipFill rotWithShape="1">
          <a:blip r:embed="rId4">
            <a:alphaModFix/>
          </a:blip>
          <a:srcRect b="0" l="6395" r="917" t="0"/>
          <a:stretch/>
        </p:blipFill>
        <p:spPr>
          <a:xfrm>
            <a:off x="8109300" y="1592800"/>
            <a:ext cx="10178875" cy="8348675"/>
          </a:xfrm>
          <a:prstGeom prst="rect">
            <a:avLst/>
          </a:prstGeom>
          <a:noFill/>
          <a:ln cap="flat" cmpd="sng" w="9525">
            <a:solidFill>
              <a:schemeClr val="lt1"/>
            </a:solidFill>
            <a:prstDash val="solid"/>
            <a:round/>
            <a:headEnd len="sm" w="sm" type="none"/>
            <a:tailEnd len="sm" w="sm" type="none"/>
          </a:ln>
        </p:spPr>
      </p:pic>
      <p:sp>
        <p:nvSpPr>
          <p:cNvPr id="207" name="Google Shape;207;p30"/>
          <p:cNvSpPr txBox="1"/>
          <p:nvPr/>
        </p:nvSpPr>
        <p:spPr>
          <a:xfrm>
            <a:off x="370075" y="3091850"/>
            <a:ext cx="7614000" cy="5910600"/>
          </a:xfrm>
          <a:prstGeom prst="rect">
            <a:avLst/>
          </a:prstGeom>
          <a:noFill/>
          <a:ln>
            <a:noFill/>
          </a:ln>
        </p:spPr>
        <p:txBody>
          <a:bodyPr anchorCtr="0" anchor="t" bIns="91425" lIns="91425" spcFirstLastPara="1" rIns="91425" wrap="square" tIns="91425">
            <a:spAutoFit/>
          </a:bodyPr>
          <a:lstStyle/>
          <a:p>
            <a:pPr indent="-317500" lvl="0" marL="457200" marR="192024" rtl="0" algn="l">
              <a:lnSpc>
                <a:spcPct val="115000"/>
              </a:lnSpc>
              <a:spcBef>
                <a:spcPts val="1392"/>
              </a:spcBef>
              <a:spcAft>
                <a:spcPts val="0"/>
              </a:spcAft>
              <a:buClr>
                <a:schemeClr val="lt1"/>
              </a:buClr>
              <a:buSzPts val="1400"/>
              <a:buChar char="●"/>
            </a:pPr>
            <a:r>
              <a:rPr lang="en-US" sz="2700">
                <a:solidFill>
                  <a:schemeClr val="lt1"/>
                </a:solidFill>
              </a:rPr>
              <a:t>Primary closure muscles TMJ/temporalis </a:t>
            </a:r>
            <a:r>
              <a:rPr lang="en-US" sz="2700" u="sng">
                <a:solidFill>
                  <a:schemeClr val="lt1"/>
                </a:solidFill>
              </a:rPr>
              <a:t>NOT </a:t>
            </a:r>
            <a:r>
              <a:rPr lang="en-US" sz="2700">
                <a:solidFill>
                  <a:schemeClr val="lt1"/>
                </a:solidFill>
              </a:rPr>
              <a:t>in harmony. Cannot recruit for bite </a:t>
            </a:r>
            <a:r>
              <a:rPr lang="en-US" sz="2800">
                <a:solidFill>
                  <a:schemeClr val="lt1"/>
                </a:solidFill>
              </a:rPr>
              <a:t>force/swallow/breathing 5000x/day [form follows (dys)function] </a:t>
            </a:r>
            <a:endParaRPr sz="2800">
              <a:solidFill>
                <a:schemeClr val="lt1"/>
              </a:solidFill>
            </a:endParaRPr>
          </a:p>
          <a:p>
            <a:pPr indent="-400050" lvl="0" marL="457200" marR="222504" rtl="0" algn="l">
              <a:lnSpc>
                <a:spcPct val="115000"/>
              </a:lnSpc>
              <a:spcBef>
                <a:spcPts val="0"/>
              </a:spcBef>
              <a:spcAft>
                <a:spcPts val="0"/>
              </a:spcAft>
              <a:buClr>
                <a:schemeClr val="lt1"/>
              </a:buClr>
              <a:buSzPts val="2700"/>
              <a:buChar char="●"/>
            </a:pPr>
            <a:r>
              <a:rPr lang="en-US" sz="2700">
                <a:solidFill>
                  <a:schemeClr val="lt1"/>
                </a:solidFill>
              </a:rPr>
              <a:t>Vertical Dimension compromise creates dysfunctional muscle and changes bone. </a:t>
            </a:r>
            <a:endParaRPr sz="2700">
              <a:solidFill>
                <a:schemeClr val="lt1"/>
              </a:solidFill>
            </a:endParaRPr>
          </a:p>
          <a:p>
            <a:pPr indent="-400050" lvl="0" marL="457200" marR="1737360" rtl="0" algn="l">
              <a:lnSpc>
                <a:spcPct val="115000"/>
              </a:lnSpc>
              <a:spcBef>
                <a:spcPts val="0"/>
              </a:spcBef>
              <a:spcAft>
                <a:spcPts val="0"/>
              </a:spcAft>
              <a:buClr>
                <a:schemeClr val="lt1"/>
              </a:buClr>
              <a:buSzPts val="2700"/>
              <a:buChar char="●"/>
            </a:pPr>
            <a:r>
              <a:rPr lang="en-US" sz="2700">
                <a:solidFill>
                  <a:schemeClr val="lt1"/>
                </a:solidFill>
              </a:rPr>
              <a:t>Mandible-gonial deposition bilateral (masseter attachment) </a:t>
            </a:r>
            <a:endParaRPr sz="2700">
              <a:solidFill>
                <a:schemeClr val="lt1"/>
              </a:solidFill>
            </a:endParaRPr>
          </a:p>
          <a:p>
            <a:pPr indent="-400050" lvl="0" marL="457200" marR="124968" rtl="0" algn="l">
              <a:lnSpc>
                <a:spcPct val="115000"/>
              </a:lnSpc>
              <a:spcBef>
                <a:spcPts val="0"/>
              </a:spcBef>
              <a:spcAft>
                <a:spcPts val="0"/>
              </a:spcAft>
              <a:buClr>
                <a:schemeClr val="lt1"/>
              </a:buClr>
              <a:buSzPts val="2700"/>
              <a:buChar char="●"/>
            </a:pPr>
            <a:r>
              <a:rPr lang="en-US" sz="2700">
                <a:solidFill>
                  <a:schemeClr val="lt1"/>
                </a:solidFill>
              </a:rPr>
              <a:t>Coronoid hyperplasia attenuation- </a:t>
            </a:r>
            <a:r>
              <a:rPr lang="en-US" sz="2700" u="sng">
                <a:solidFill>
                  <a:schemeClr val="lt1"/>
                </a:solidFill>
              </a:rPr>
              <a:t>temporalis </a:t>
            </a:r>
            <a:r>
              <a:rPr lang="en-US" sz="2700">
                <a:solidFill>
                  <a:schemeClr val="lt1"/>
                </a:solidFill>
              </a:rPr>
              <a:t>imbalance coronoid higher than the </a:t>
            </a:r>
            <a:endParaRPr sz="2700">
              <a:solidFill>
                <a:schemeClr val="lt1"/>
              </a:solidFill>
            </a:endParaRPr>
          </a:p>
          <a:p>
            <a:pPr indent="-406400" lvl="0" marL="457200" marR="124968" rtl="0" algn="l">
              <a:lnSpc>
                <a:spcPct val="115000"/>
              </a:lnSpc>
              <a:spcBef>
                <a:spcPts val="0"/>
              </a:spcBef>
              <a:spcAft>
                <a:spcPts val="0"/>
              </a:spcAft>
              <a:buClr>
                <a:schemeClr val="lt1"/>
              </a:buClr>
              <a:buSzPts val="2800"/>
              <a:buChar char="●"/>
            </a:pPr>
            <a:r>
              <a:rPr lang="en-US" sz="2800">
                <a:solidFill>
                  <a:schemeClr val="lt1"/>
                </a:solidFill>
              </a:rPr>
              <a:t>TMJoint capsule. </a:t>
            </a:r>
            <a:endParaRPr sz="2800">
              <a:solidFill>
                <a:schemeClr val="lt1"/>
              </a:solidFill>
            </a:endParaRPr>
          </a:p>
          <a:p>
            <a:pPr indent="-400050" lvl="0" marL="457200" marR="124968" rtl="0" algn="l">
              <a:lnSpc>
                <a:spcPct val="115000"/>
              </a:lnSpc>
              <a:spcBef>
                <a:spcPts val="0"/>
              </a:spcBef>
              <a:spcAft>
                <a:spcPts val="0"/>
              </a:spcAft>
              <a:buClr>
                <a:schemeClr val="lt1"/>
              </a:buClr>
              <a:buSzPts val="2700"/>
              <a:buChar char="●"/>
            </a:pPr>
            <a:r>
              <a:rPr lang="en-US" sz="2700">
                <a:solidFill>
                  <a:schemeClr val="lt1"/>
                </a:solidFill>
              </a:rPr>
              <a:t>Posterior superior condylar position in fossae </a:t>
            </a:r>
            <a:r>
              <a:rPr lang="en-US" sz="2700">
                <a:solidFill>
                  <a:schemeClr val="lt1"/>
                </a:solidFill>
              </a:rPr>
              <a:t> </a:t>
            </a:r>
            <a:endParaRPr sz="29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1696B"/>
        </a:solidFill>
      </p:bgPr>
    </p:bg>
    <p:spTree>
      <p:nvGrpSpPr>
        <p:cNvPr id="211" name="Shape 211"/>
        <p:cNvGrpSpPr/>
        <p:nvPr/>
      </p:nvGrpSpPr>
      <p:grpSpPr>
        <a:xfrm>
          <a:off x="0" y="0"/>
          <a:ext cx="0" cy="0"/>
          <a:chOff x="0" y="0"/>
          <a:chExt cx="0" cy="0"/>
        </a:xfrm>
      </p:grpSpPr>
      <p:sp>
        <p:nvSpPr>
          <p:cNvPr id="212" name="Google Shape;212;p31"/>
          <p:cNvSpPr/>
          <p:nvPr/>
        </p:nvSpPr>
        <p:spPr>
          <a:xfrm>
            <a:off x="6839500" y="-22975"/>
            <a:ext cx="11448600" cy="10480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213" name="Google Shape;213;p31"/>
          <p:cNvSpPr txBox="1"/>
          <p:nvPr/>
        </p:nvSpPr>
        <p:spPr>
          <a:xfrm>
            <a:off x="537525" y="1306525"/>
            <a:ext cx="6006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Font typeface="Arial"/>
              <a:buNone/>
            </a:pPr>
            <a:r>
              <a:rPr lang="en-US" sz="3000">
                <a:solidFill>
                  <a:srgbClr val="FFFFFB"/>
                </a:solidFill>
                <a:latin typeface="Lexend"/>
                <a:ea typeface="Lexend"/>
                <a:cs typeface="Lexend"/>
                <a:sym typeface="Lexend"/>
              </a:rPr>
              <a:t>Ronald C Avvenshine DDS, PHD</a:t>
            </a:r>
            <a:endParaRPr sz="3000">
              <a:solidFill>
                <a:srgbClr val="FFFFFB"/>
              </a:solidFill>
              <a:latin typeface="Lexend"/>
              <a:ea typeface="Lexend"/>
              <a:cs typeface="Lexend"/>
              <a:sym typeface="Lexend"/>
            </a:endParaRPr>
          </a:p>
        </p:txBody>
      </p:sp>
      <p:pic>
        <p:nvPicPr>
          <p:cNvPr id="214" name="Google Shape;214;p31"/>
          <p:cNvPicPr preferRelativeResize="0"/>
          <p:nvPr/>
        </p:nvPicPr>
        <p:blipFill rotWithShape="1">
          <a:blip r:embed="rId3">
            <a:alphaModFix/>
          </a:blip>
          <a:srcRect b="0" l="0" r="0" t="0"/>
          <a:stretch/>
        </p:blipFill>
        <p:spPr>
          <a:xfrm rot="5400000">
            <a:off x="16782682" y="1209568"/>
            <a:ext cx="243023" cy="151558"/>
          </a:xfrm>
          <a:prstGeom prst="rect">
            <a:avLst/>
          </a:prstGeom>
          <a:noFill/>
          <a:ln>
            <a:noFill/>
          </a:ln>
        </p:spPr>
      </p:pic>
      <p:sp>
        <p:nvSpPr>
          <p:cNvPr id="215" name="Google Shape;215;p31"/>
          <p:cNvSpPr txBox="1"/>
          <p:nvPr/>
        </p:nvSpPr>
        <p:spPr>
          <a:xfrm>
            <a:off x="435225" y="2525800"/>
            <a:ext cx="6211200" cy="7041900"/>
          </a:xfrm>
          <a:prstGeom prst="rect">
            <a:avLst/>
          </a:prstGeom>
          <a:noFill/>
          <a:ln>
            <a:noFill/>
          </a:ln>
        </p:spPr>
        <p:txBody>
          <a:bodyPr anchorCtr="0" anchor="t" bIns="91425" lIns="91425" spcFirstLastPara="1" rIns="91425" wrap="square" tIns="91425">
            <a:spAutoFit/>
          </a:bodyPr>
          <a:lstStyle/>
          <a:p>
            <a:pPr indent="-647700" lvl="0" marL="457200" marR="124968" rtl="0" algn="l">
              <a:lnSpc>
                <a:spcPct val="115000"/>
              </a:lnSpc>
              <a:spcBef>
                <a:spcPts val="1056"/>
              </a:spcBef>
              <a:spcAft>
                <a:spcPts val="0"/>
              </a:spcAft>
              <a:buClr>
                <a:schemeClr val="lt1"/>
              </a:buClr>
              <a:buSzPts val="6600"/>
              <a:buChar char="●"/>
            </a:pPr>
            <a:r>
              <a:rPr lang="en-US" sz="6600">
                <a:solidFill>
                  <a:schemeClr val="lt1"/>
                </a:solidFill>
              </a:rPr>
              <a:t>RELAX</a:t>
            </a:r>
            <a:endParaRPr sz="6600">
              <a:solidFill>
                <a:schemeClr val="lt1"/>
              </a:solidFill>
            </a:endParaRPr>
          </a:p>
          <a:p>
            <a:pPr indent="-647700" lvl="0" marL="457200" marR="124968" rtl="0" algn="l">
              <a:lnSpc>
                <a:spcPct val="115000"/>
              </a:lnSpc>
              <a:spcBef>
                <a:spcPts val="0"/>
              </a:spcBef>
              <a:spcAft>
                <a:spcPts val="0"/>
              </a:spcAft>
              <a:buClr>
                <a:schemeClr val="lt1"/>
              </a:buClr>
              <a:buSzPts val="6600"/>
              <a:buChar char="●"/>
            </a:pPr>
            <a:r>
              <a:rPr lang="en-US" sz="6600">
                <a:solidFill>
                  <a:schemeClr val="lt1"/>
                </a:solidFill>
              </a:rPr>
              <a:t>RELAXATION</a:t>
            </a:r>
            <a:endParaRPr sz="6600">
              <a:solidFill>
                <a:schemeClr val="lt1"/>
              </a:solidFill>
            </a:endParaRPr>
          </a:p>
          <a:p>
            <a:pPr indent="-647700" lvl="0" marL="457200" marR="124968" rtl="0" algn="l">
              <a:lnSpc>
                <a:spcPct val="115000"/>
              </a:lnSpc>
              <a:spcBef>
                <a:spcPts val="0"/>
              </a:spcBef>
              <a:spcAft>
                <a:spcPts val="0"/>
              </a:spcAft>
              <a:buClr>
                <a:schemeClr val="lt1"/>
              </a:buClr>
              <a:buSzPts val="6600"/>
              <a:buChar char="●"/>
            </a:pPr>
            <a:r>
              <a:rPr lang="en-US" sz="6600">
                <a:solidFill>
                  <a:schemeClr val="lt1"/>
                </a:solidFill>
              </a:rPr>
              <a:t>RESTING</a:t>
            </a:r>
            <a:endParaRPr sz="6600">
              <a:solidFill>
                <a:schemeClr val="lt1"/>
              </a:solidFill>
            </a:endParaRPr>
          </a:p>
          <a:p>
            <a:pPr indent="-647700" lvl="0" marL="457200" marR="124968" rtl="0" algn="l">
              <a:lnSpc>
                <a:spcPct val="115000"/>
              </a:lnSpc>
              <a:spcBef>
                <a:spcPts val="0"/>
              </a:spcBef>
              <a:spcAft>
                <a:spcPts val="0"/>
              </a:spcAft>
              <a:buClr>
                <a:schemeClr val="lt1"/>
              </a:buClr>
              <a:buSzPts val="6600"/>
              <a:buChar char="●"/>
            </a:pPr>
            <a:r>
              <a:rPr lang="en-US" sz="6600">
                <a:solidFill>
                  <a:schemeClr val="lt1"/>
                </a:solidFill>
              </a:rPr>
              <a:t>RELAXED</a:t>
            </a:r>
            <a:endParaRPr sz="6600">
              <a:solidFill>
                <a:schemeClr val="lt1"/>
              </a:solidFill>
            </a:endParaRPr>
          </a:p>
          <a:p>
            <a:pPr indent="-647700" lvl="0" marL="457200" marR="124968" rtl="0" algn="l">
              <a:lnSpc>
                <a:spcPct val="115000"/>
              </a:lnSpc>
              <a:spcBef>
                <a:spcPts val="0"/>
              </a:spcBef>
              <a:spcAft>
                <a:spcPts val="0"/>
              </a:spcAft>
              <a:buClr>
                <a:schemeClr val="lt1"/>
              </a:buClr>
              <a:buSzPts val="6600"/>
              <a:buChar char="●"/>
            </a:pPr>
            <a:r>
              <a:rPr lang="en-US" sz="6600">
                <a:solidFill>
                  <a:schemeClr val="lt1"/>
                </a:solidFill>
              </a:rPr>
              <a:t>RELAXATION</a:t>
            </a:r>
            <a:endParaRPr sz="6600">
              <a:solidFill>
                <a:schemeClr val="lt1"/>
              </a:solidFill>
            </a:endParaRPr>
          </a:p>
          <a:p>
            <a:pPr indent="-647700" lvl="0" marL="457200" marR="124968" rtl="0" algn="l">
              <a:lnSpc>
                <a:spcPct val="115000"/>
              </a:lnSpc>
              <a:spcBef>
                <a:spcPts val="0"/>
              </a:spcBef>
              <a:spcAft>
                <a:spcPts val="0"/>
              </a:spcAft>
              <a:buClr>
                <a:schemeClr val="lt1"/>
              </a:buClr>
              <a:buSzPts val="6600"/>
              <a:buChar char="●"/>
            </a:pPr>
            <a:r>
              <a:rPr lang="en-US" sz="6600">
                <a:solidFill>
                  <a:schemeClr val="lt1"/>
                </a:solidFill>
              </a:rPr>
              <a:t>GOAL</a:t>
            </a:r>
            <a:r>
              <a:rPr lang="en-US" sz="6600">
                <a:solidFill>
                  <a:schemeClr val="lt1"/>
                </a:solidFill>
              </a:rPr>
              <a:t>  </a:t>
            </a:r>
            <a:endParaRPr sz="6600">
              <a:solidFill>
                <a:schemeClr val="lt1"/>
              </a:solidFill>
            </a:endParaRPr>
          </a:p>
        </p:txBody>
      </p:sp>
      <p:sp>
        <p:nvSpPr>
          <p:cNvPr id="216" name="Google Shape;216;p31"/>
          <p:cNvSpPr txBox="1"/>
          <p:nvPr/>
        </p:nvSpPr>
        <p:spPr>
          <a:xfrm>
            <a:off x="7044550" y="0"/>
            <a:ext cx="11243400" cy="10246800"/>
          </a:xfrm>
          <a:prstGeom prst="rect">
            <a:avLst/>
          </a:prstGeom>
          <a:noFill/>
          <a:ln>
            <a:noFill/>
          </a:ln>
        </p:spPr>
        <p:txBody>
          <a:bodyPr anchorCtr="0" anchor="t" bIns="91425" lIns="91425" spcFirstLastPara="1" rIns="91425" wrap="square" tIns="91425">
            <a:spAutoFit/>
          </a:bodyPr>
          <a:lstStyle/>
          <a:p>
            <a:pPr indent="0" lvl="0" marL="0" marR="76200" rtl="0" algn="ctr">
              <a:lnSpc>
                <a:spcPct val="115000"/>
              </a:lnSpc>
              <a:spcBef>
                <a:spcPts val="1560"/>
              </a:spcBef>
              <a:spcAft>
                <a:spcPts val="0"/>
              </a:spcAft>
              <a:buNone/>
            </a:pPr>
            <a:r>
              <a:rPr b="1" lang="en-US" sz="2700">
                <a:solidFill>
                  <a:srgbClr val="0C0C00"/>
                </a:solidFill>
              </a:rPr>
              <a:t>"Change in hyoid bone position in patients treated for and resolved of myofascial pain." </a:t>
            </a:r>
            <a:endParaRPr b="1" sz="2700">
              <a:solidFill>
                <a:srgbClr val="0C0C00"/>
              </a:solidFill>
            </a:endParaRPr>
          </a:p>
          <a:p>
            <a:pPr indent="0" lvl="0" marL="0" marR="2179320" rtl="0" algn="l">
              <a:lnSpc>
                <a:spcPct val="115000"/>
              </a:lnSpc>
              <a:spcBef>
                <a:spcPts val="1440"/>
              </a:spcBef>
              <a:spcAft>
                <a:spcPts val="0"/>
              </a:spcAft>
              <a:buNone/>
            </a:pPr>
            <a:r>
              <a:rPr lang="en-US" sz="2100">
                <a:solidFill>
                  <a:srgbClr val="0C0C00"/>
                </a:solidFill>
              </a:rPr>
              <a:t>Cranio 2020 Vol</a:t>
            </a:r>
            <a:r>
              <a:rPr lang="en-US" sz="2100">
                <a:solidFill>
                  <a:schemeClr val="dk1"/>
                </a:solidFill>
              </a:rPr>
              <a:t>. </a:t>
            </a:r>
            <a:r>
              <a:rPr lang="en-US" sz="2100">
                <a:solidFill>
                  <a:srgbClr val="0C0C00"/>
                </a:solidFill>
              </a:rPr>
              <a:t>38</a:t>
            </a:r>
            <a:r>
              <a:rPr lang="en-US" sz="2100">
                <a:solidFill>
                  <a:srgbClr val="FEFE00"/>
                </a:solidFill>
              </a:rPr>
              <a:t>, </a:t>
            </a:r>
            <a:r>
              <a:rPr lang="en-US" sz="2100">
                <a:solidFill>
                  <a:srgbClr val="0C0C00"/>
                </a:solidFill>
              </a:rPr>
              <a:t>No</a:t>
            </a:r>
            <a:r>
              <a:rPr lang="en-US" sz="2100">
                <a:solidFill>
                  <a:srgbClr val="FEFE00"/>
                </a:solidFill>
              </a:rPr>
              <a:t>, </a:t>
            </a:r>
            <a:r>
              <a:rPr lang="en-US" sz="2100">
                <a:solidFill>
                  <a:srgbClr val="0C0C00"/>
                </a:solidFill>
              </a:rPr>
              <a:t>2</a:t>
            </a:r>
            <a:r>
              <a:rPr lang="en-US" sz="2100">
                <a:solidFill>
                  <a:srgbClr val="FEFE00"/>
                </a:solidFill>
              </a:rPr>
              <a:t>, </a:t>
            </a:r>
            <a:r>
              <a:rPr lang="en-US" sz="2100">
                <a:solidFill>
                  <a:srgbClr val="0C0C00"/>
                </a:solidFill>
              </a:rPr>
              <a:t>74-90 </a:t>
            </a:r>
            <a:endParaRPr sz="2100">
              <a:solidFill>
                <a:srgbClr val="0C0C00"/>
              </a:solidFill>
            </a:endParaRPr>
          </a:p>
          <a:p>
            <a:pPr indent="-33528" lvl="0" marL="36576" marR="210312" rtl="0" algn="l">
              <a:lnSpc>
                <a:spcPct val="115000"/>
              </a:lnSpc>
              <a:spcBef>
                <a:spcPts val="1440"/>
              </a:spcBef>
              <a:spcAft>
                <a:spcPts val="0"/>
              </a:spcAft>
              <a:buNone/>
            </a:pPr>
            <a:r>
              <a:rPr lang="en-US" sz="2100">
                <a:solidFill>
                  <a:srgbClr val="0C0C00"/>
                </a:solidFill>
              </a:rPr>
              <a:t>Pg. 83-84 </a:t>
            </a:r>
            <a:r>
              <a:rPr lang="en-US" sz="2100">
                <a:solidFill>
                  <a:srgbClr val="FEFE00"/>
                </a:solidFill>
              </a:rPr>
              <a:t>"</a:t>
            </a:r>
            <a:r>
              <a:rPr lang="en-US" sz="2100">
                <a:solidFill>
                  <a:srgbClr val="0C0C00"/>
                </a:solidFill>
              </a:rPr>
              <a:t>Perhaps as muscles in the throat </a:t>
            </a:r>
            <a:r>
              <a:rPr lang="en-US" sz="2100" u="sng">
                <a:solidFill>
                  <a:srgbClr val="0C0C00"/>
                </a:solidFill>
              </a:rPr>
              <a:t>RELAX</a:t>
            </a:r>
            <a:r>
              <a:rPr lang="en-US" sz="2100">
                <a:solidFill>
                  <a:srgbClr val="0C0C00"/>
                </a:solidFill>
              </a:rPr>
              <a:t>, head posture corrects itself because it no longer must compensate for reduced airway." </a:t>
            </a:r>
            <a:endParaRPr sz="2100">
              <a:solidFill>
                <a:srgbClr val="0C0C00"/>
              </a:solidFill>
            </a:endParaRPr>
          </a:p>
          <a:p>
            <a:pPr indent="0" lvl="0" marL="30480" marR="0" rtl="0" algn="l">
              <a:lnSpc>
                <a:spcPct val="115000"/>
              </a:lnSpc>
              <a:spcBef>
                <a:spcPts val="1248"/>
              </a:spcBef>
              <a:spcAft>
                <a:spcPts val="0"/>
              </a:spcAft>
              <a:buNone/>
            </a:pPr>
            <a:r>
              <a:rPr lang="en-US" sz="2100">
                <a:solidFill>
                  <a:srgbClr val="0C0C00"/>
                </a:solidFill>
              </a:rPr>
              <a:t>Pg. 84 "This change in hyoid position suggests a </a:t>
            </a:r>
            <a:r>
              <a:rPr lang="en-US" sz="2100" u="sng">
                <a:solidFill>
                  <a:srgbClr val="2B2B00"/>
                </a:solidFill>
              </a:rPr>
              <a:t>RELAXATION </a:t>
            </a:r>
            <a:r>
              <a:rPr lang="en-US" sz="2100">
                <a:solidFill>
                  <a:srgbClr val="0C0C00"/>
                </a:solidFill>
              </a:rPr>
              <a:t>of supra hyoid musculature, tongue position, and coincident change in oropharyngeal and airway dimensions</a:t>
            </a:r>
            <a:r>
              <a:rPr lang="en-US" sz="2100">
                <a:solidFill>
                  <a:schemeClr val="dk1"/>
                </a:solidFill>
              </a:rPr>
              <a:t>. </a:t>
            </a:r>
            <a:r>
              <a:rPr lang="en-US" sz="2100">
                <a:solidFill>
                  <a:srgbClr val="0C0C00"/>
                </a:solidFill>
              </a:rPr>
              <a:t>Position of the tongue has been suggested as more important in airway size than the size of the soft palate</a:t>
            </a:r>
            <a:r>
              <a:rPr b="1" lang="en-US" sz="2100">
                <a:solidFill>
                  <a:srgbClr val="0C0C00"/>
                </a:solidFill>
                <a:latin typeface="Courier New"/>
                <a:ea typeface="Courier New"/>
                <a:cs typeface="Courier New"/>
                <a:sym typeface="Courier New"/>
              </a:rPr>
              <a:t>.</a:t>
            </a:r>
            <a:r>
              <a:rPr b="1" lang="en-US" sz="2100">
                <a:solidFill>
                  <a:srgbClr val="FEFE00"/>
                </a:solidFill>
                <a:latin typeface="Courier New"/>
                <a:ea typeface="Courier New"/>
                <a:cs typeface="Courier New"/>
                <a:sym typeface="Courier New"/>
              </a:rPr>
              <a:t>" </a:t>
            </a:r>
            <a:endParaRPr b="1" sz="2100">
              <a:solidFill>
                <a:srgbClr val="FEFE00"/>
              </a:solidFill>
              <a:latin typeface="Courier New"/>
              <a:ea typeface="Courier New"/>
              <a:cs typeface="Courier New"/>
              <a:sym typeface="Courier New"/>
            </a:endParaRPr>
          </a:p>
          <a:p>
            <a:pPr indent="-24384" lvl="0" marL="30480" marR="24384" rtl="0" algn="l">
              <a:lnSpc>
                <a:spcPct val="115000"/>
              </a:lnSpc>
              <a:spcBef>
                <a:spcPts val="1440"/>
              </a:spcBef>
              <a:spcAft>
                <a:spcPts val="0"/>
              </a:spcAft>
              <a:buNone/>
            </a:pPr>
            <a:r>
              <a:rPr lang="en-US" sz="2100">
                <a:solidFill>
                  <a:srgbClr val="0C0C00"/>
                </a:solidFill>
              </a:rPr>
              <a:t>Pg. 84-85 </a:t>
            </a:r>
            <a:r>
              <a:rPr lang="en-US" sz="2100">
                <a:solidFill>
                  <a:srgbClr val="FEFE00"/>
                </a:solidFill>
              </a:rPr>
              <a:t>"</a:t>
            </a:r>
            <a:r>
              <a:rPr lang="en-US" sz="2100">
                <a:solidFill>
                  <a:srgbClr val="0C0C00"/>
                </a:solidFill>
              </a:rPr>
              <a:t>One of the authors interests for future investigation is the effect this change in </a:t>
            </a:r>
            <a:r>
              <a:rPr lang="en-US" sz="2100" u="sng">
                <a:solidFill>
                  <a:srgbClr val="0C0C00"/>
                </a:solidFill>
              </a:rPr>
              <a:t>RESTING </a:t>
            </a:r>
            <a:r>
              <a:rPr lang="en-US" sz="2100">
                <a:solidFill>
                  <a:srgbClr val="0C0C00"/>
                </a:solidFill>
              </a:rPr>
              <a:t>hyoid position may have on airway dimension. The hyoid bone and its posture have been related to the stabilization and maintenance of the airway. The airway is dependent upon soft tissue volumes and the bony confinements that determine its dimension</a:t>
            </a:r>
            <a:r>
              <a:rPr lang="en-US" sz="2100">
                <a:solidFill>
                  <a:schemeClr val="dk1"/>
                </a:solidFill>
              </a:rPr>
              <a:t>. </a:t>
            </a:r>
            <a:r>
              <a:rPr lang="en-US" sz="2100">
                <a:solidFill>
                  <a:srgbClr val="0C0C00"/>
                </a:solidFill>
              </a:rPr>
              <a:t>The hyoid serves as a prop to maintain a patent airway, providing an attachment for the muscles of the anterior neck. Hyoid bone position has also been related to OSA" </a:t>
            </a:r>
            <a:endParaRPr sz="2100">
              <a:solidFill>
                <a:srgbClr val="0C0C00"/>
              </a:solidFill>
            </a:endParaRPr>
          </a:p>
          <a:p>
            <a:pPr indent="0" lvl="0" marL="27432" marR="234696" rtl="0" algn="l">
              <a:lnSpc>
                <a:spcPct val="115000"/>
              </a:lnSpc>
              <a:spcBef>
                <a:spcPts val="1368"/>
              </a:spcBef>
              <a:spcAft>
                <a:spcPts val="0"/>
              </a:spcAft>
              <a:buNone/>
            </a:pPr>
            <a:r>
              <a:rPr lang="en-US" sz="2100">
                <a:solidFill>
                  <a:srgbClr val="0C0C00"/>
                </a:solidFill>
              </a:rPr>
              <a:t>*Pg 85 </a:t>
            </a:r>
            <a:r>
              <a:rPr lang="en-US" sz="2100">
                <a:solidFill>
                  <a:schemeClr val="dk1"/>
                </a:solidFill>
              </a:rPr>
              <a:t>"</a:t>
            </a:r>
            <a:r>
              <a:rPr lang="en-US" sz="2100">
                <a:solidFill>
                  <a:srgbClr val="0C0C00"/>
                </a:solidFill>
              </a:rPr>
              <a:t>Upward positioning of the hyoid bone has been related to a significant </a:t>
            </a:r>
            <a:r>
              <a:rPr lang="en-US" sz="2100" u="sng">
                <a:solidFill>
                  <a:srgbClr val="0C0C00"/>
                </a:solidFill>
              </a:rPr>
              <a:t>reduction </a:t>
            </a:r>
            <a:r>
              <a:rPr b="1" lang="en-US" sz="2100">
                <a:solidFill>
                  <a:srgbClr val="0C0C00"/>
                </a:solidFill>
              </a:rPr>
              <a:t>in </a:t>
            </a:r>
            <a:r>
              <a:rPr lang="en-US" sz="2100" u="sng">
                <a:solidFill>
                  <a:srgbClr val="171700"/>
                </a:solidFill>
              </a:rPr>
              <a:t>posterior </a:t>
            </a:r>
            <a:r>
              <a:rPr lang="en-US" sz="2100" u="sng">
                <a:solidFill>
                  <a:srgbClr val="313100"/>
                </a:solidFill>
              </a:rPr>
              <a:t>lingual </a:t>
            </a:r>
            <a:r>
              <a:rPr lang="en-US" sz="2100" u="sng">
                <a:solidFill>
                  <a:srgbClr val="393900"/>
                </a:solidFill>
              </a:rPr>
              <a:t>airspace</a:t>
            </a:r>
            <a:r>
              <a:rPr lang="en-US" sz="2100">
                <a:solidFill>
                  <a:srgbClr val="0C0C00"/>
                </a:solidFill>
              </a:rPr>
              <a:t>. The possibility of a </a:t>
            </a:r>
            <a:r>
              <a:rPr lang="en-US" sz="2100" u="sng">
                <a:solidFill>
                  <a:srgbClr val="0C0C00"/>
                </a:solidFill>
              </a:rPr>
              <a:t>RELAXED </a:t>
            </a:r>
            <a:r>
              <a:rPr lang="en-US" sz="2100">
                <a:solidFill>
                  <a:srgbClr val="0C0C00"/>
                </a:solidFill>
              </a:rPr>
              <a:t>suprahyoid complex </a:t>
            </a:r>
            <a:r>
              <a:rPr b="1" lang="en-US" sz="2100">
                <a:solidFill>
                  <a:srgbClr val="0C0C00"/>
                </a:solidFill>
              </a:rPr>
              <a:t>in </a:t>
            </a:r>
            <a:r>
              <a:rPr lang="en-US" sz="2100">
                <a:solidFill>
                  <a:srgbClr val="0C0C00"/>
                </a:solidFill>
              </a:rPr>
              <a:t>the resolved myofascial pain patient and affiliated opening of the airway space is evident." </a:t>
            </a:r>
            <a:endParaRPr sz="2100">
              <a:solidFill>
                <a:srgbClr val="0C0C00"/>
              </a:solidFill>
            </a:endParaRPr>
          </a:p>
          <a:p>
            <a:pPr indent="-18288" lvl="0" marL="24384" marR="271272" rtl="0" algn="l">
              <a:lnSpc>
                <a:spcPct val="115000"/>
              </a:lnSpc>
              <a:spcBef>
                <a:spcPts val="1272"/>
              </a:spcBef>
              <a:spcAft>
                <a:spcPts val="0"/>
              </a:spcAft>
              <a:buNone/>
            </a:pPr>
            <a:r>
              <a:rPr lang="en-US" sz="2100">
                <a:solidFill>
                  <a:srgbClr val="0C0C00"/>
                </a:solidFill>
              </a:rPr>
              <a:t>*Pg 86 "These finding suggest </a:t>
            </a:r>
            <a:r>
              <a:rPr b="1" lang="en-US" sz="2100">
                <a:solidFill>
                  <a:srgbClr val="0C0C00"/>
                </a:solidFill>
              </a:rPr>
              <a:t>that </a:t>
            </a:r>
            <a:r>
              <a:rPr lang="en-US" sz="2100">
                <a:solidFill>
                  <a:srgbClr val="0C0C00"/>
                </a:solidFill>
              </a:rPr>
              <a:t>resolution of myofascial pain may correlate with </a:t>
            </a:r>
            <a:r>
              <a:rPr lang="en-US" sz="2100">
                <a:solidFill>
                  <a:srgbClr val="1F1F00"/>
                </a:solidFill>
              </a:rPr>
              <a:t>decreased forward </a:t>
            </a:r>
            <a:r>
              <a:rPr lang="en-US" sz="2100">
                <a:solidFill>
                  <a:srgbClr val="141400"/>
                </a:solidFill>
              </a:rPr>
              <a:t>head </a:t>
            </a:r>
            <a:r>
              <a:rPr lang="en-US" sz="2100">
                <a:solidFill>
                  <a:srgbClr val="2B2B00"/>
                </a:solidFill>
              </a:rPr>
              <a:t>posture </a:t>
            </a:r>
            <a:r>
              <a:rPr lang="en-US" sz="2100" u="sng">
                <a:solidFill>
                  <a:srgbClr val="060600"/>
                </a:solidFill>
              </a:rPr>
              <a:t>AND </a:t>
            </a:r>
            <a:r>
              <a:rPr lang="en-US" sz="2100" u="sng">
                <a:solidFill>
                  <a:srgbClr val="1D1D00"/>
                </a:solidFill>
              </a:rPr>
              <a:t>RELAXATION </a:t>
            </a:r>
            <a:r>
              <a:rPr lang="en-US" sz="2100">
                <a:solidFill>
                  <a:srgbClr val="0C0C00"/>
                </a:solidFill>
              </a:rPr>
              <a:t>of suprahyoid musculature</a:t>
            </a:r>
            <a:r>
              <a:rPr lang="en-US" sz="2100">
                <a:solidFill>
                  <a:schemeClr val="dk1"/>
                </a:solidFill>
              </a:rPr>
              <a:t>. </a:t>
            </a:r>
            <a:br>
              <a:rPr lang="en-US" sz="2100">
                <a:solidFill>
                  <a:schemeClr val="dk1"/>
                </a:solidFill>
              </a:rPr>
            </a:br>
            <a:endParaRPr sz="2100">
              <a:solidFill>
                <a:schemeClr val="dk1"/>
              </a:solidFill>
            </a:endParaRPr>
          </a:p>
          <a:p>
            <a:pPr indent="-18288" lvl="0" marL="24384" marR="271272" rtl="0" algn="l">
              <a:lnSpc>
                <a:spcPct val="115000"/>
              </a:lnSpc>
              <a:spcBef>
                <a:spcPts val="1272"/>
              </a:spcBef>
              <a:spcAft>
                <a:spcPts val="0"/>
              </a:spcAft>
              <a:buNone/>
            </a:pPr>
            <a:r>
              <a:rPr lang="en-US" sz="2500">
                <a:solidFill>
                  <a:srgbClr val="0C0C00"/>
                </a:solidFill>
              </a:rPr>
              <a:t>GOAL</a:t>
            </a:r>
            <a:r>
              <a:rPr lang="en-US" sz="2500">
                <a:solidFill>
                  <a:srgbClr val="0C0C00"/>
                </a:solidFill>
              </a:rPr>
              <a:t>: When treating TMJ/ Sleep Apnea/Breathing/Swallow establish </a:t>
            </a:r>
            <a:r>
              <a:rPr lang="en-US" sz="2500">
                <a:solidFill>
                  <a:srgbClr val="0C0C00"/>
                </a:solidFill>
                <a:latin typeface="Times New Roman"/>
                <a:ea typeface="Times New Roman"/>
                <a:cs typeface="Times New Roman"/>
                <a:sym typeface="Times New Roman"/>
              </a:rPr>
              <a:t>a </a:t>
            </a:r>
            <a:r>
              <a:rPr lang="en-US" sz="2500">
                <a:solidFill>
                  <a:srgbClr val="0C0C00"/>
                </a:solidFill>
              </a:rPr>
              <a:t>neuromuscular functional environment for the supra/intra hyoid musculature </a:t>
            </a:r>
            <a:endParaRPr sz="2500">
              <a:solidFill>
                <a:srgbClr val="0C0C00"/>
              </a:solidFill>
            </a:endParaRPr>
          </a:p>
        </p:txBody>
      </p:sp>
      <p:sp>
        <p:nvSpPr>
          <p:cNvPr id="217" name="Google Shape;217;p31"/>
          <p:cNvSpPr txBox="1"/>
          <p:nvPr/>
        </p:nvSpPr>
        <p:spPr>
          <a:xfrm>
            <a:off x="964600" y="1899525"/>
            <a:ext cx="5015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Font typeface="Arial"/>
              <a:buNone/>
            </a:pPr>
            <a:r>
              <a:rPr lang="en-US" sz="3000">
                <a:solidFill>
                  <a:srgbClr val="FFFFFB"/>
                </a:solidFill>
                <a:latin typeface="Lexend"/>
                <a:ea typeface="Lexend"/>
                <a:cs typeface="Lexend"/>
                <a:sym typeface="Lexend"/>
              </a:rPr>
              <a:t>Nathan J. Pettit DMD MSD</a:t>
            </a:r>
            <a:endParaRPr sz="3000">
              <a:solidFill>
                <a:srgbClr val="FFFFFB"/>
              </a:solidFill>
              <a:latin typeface="Lexend"/>
              <a:ea typeface="Lexend"/>
              <a:cs typeface="Lexend"/>
              <a:sym typeface="Lexend"/>
            </a:endParaRPr>
          </a:p>
        </p:txBody>
      </p:sp>
      <p:sp>
        <p:nvSpPr>
          <p:cNvPr id="218" name="Google Shape;218;p31"/>
          <p:cNvSpPr txBox="1"/>
          <p:nvPr/>
        </p:nvSpPr>
        <p:spPr>
          <a:xfrm>
            <a:off x="-273050" y="131525"/>
            <a:ext cx="7317600" cy="86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Font typeface="Arial"/>
              <a:buNone/>
            </a:pPr>
            <a:r>
              <a:rPr lang="en-US" sz="5600">
                <a:solidFill>
                  <a:srgbClr val="FFFFFB"/>
                </a:solidFill>
                <a:latin typeface="Lexend"/>
                <a:ea typeface="Lexend"/>
                <a:cs typeface="Lexend"/>
                <a:sym typeface="Lexend"/>
              </a:rPr>
              <a:t>The Hyoid</a:t>
            </a:r>
            <a:endParaRPr sz="5600">
              <a:solidFill>
                <a:srgbClr val="FFFFFB"/>
              </a:solidFill>
              <a:latin typeface="Lexend"/>
              <a:ea typeface="Lexend"/>
              <a:cs typeface="Lexend"/>
              <a:sym typeface="Lexe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222" name="Shape 222"/>
        <p:cNvGrpSpPr/>
        <p:nvPr/>
      </p:nvGrpSpPr>
      <p:grpSpPr>
        <a:xfrm>
          <a:off x="0" y="0"/>
          <a:ext cx="0" cy="0"/>
          <a:chOff x="0" y="0"/>
          <a:chExt cx="0" cy="0"/>
        </a:xfrm>
      </p:grpSpPr>
      <p:pic>
        <p:nvPicPr>
          <p:cNvPr id="223" name="Google Shape;223;p32"/>
          <p:cNvPicPr preferRelativeResize="0"/>
          <p:nvPr/>
        </p:nvPicPr>
        <p:blipFill rotWithShape="1">
          <a:blip r:embed="rId3">
            <a:alphaModFix/>
          </a:blip>
          <a:srcRect b="5102" l="0" r="0" t="7917"/>
          <a:stretch/>
        </p:blipFill>
        <p:spPr>
          <a:xfrm>
            <a:off x="11" y="2495015"/>
            <a:ext cx="11248727" cy="7562290"/>
          </a:xfrm>
          <a:prstGeom prst="rect">
            <a:avLst/>
          </a:prstGeom>
          <a:noFill/>
          <a:ln>
            <a:noFill/>
          </a:ln>
        </p:spPr>
      </p:pic>
      <p:sp>
        <p:nvSpPr>
          <p:cNvPr id="224" name="Google Shape;224;p32"/>
          <p:cNvSpPr txBox="1"/>
          <p:nvPr/>
        </p:nvSpPr>
        <p:spPr>
          <a:xfrm>
            <a:off x="2049995" y="1022813"/>
            <a:ext cx="11910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The Hyoid Bone</a:t>
            </a:r>
            <a:endParaRPr>
              <a:latin typeface="Lexend"/>
              <a:ea typeface="Lexend"/>
              <a:cs typeface="Lexend"/>
              <a:sym typeface="Lexend"/>
            </a:endParaRPr>
          </a:p>
        </p:txBody>
      </p:sp>
      <p:grpSp>
        <p:nvGrpSpPr>
          <p:cNvPr id="225" name="Google Shape;225;p32"/>
          <p:cNvGrpSpPr/>
          <p:nvPr/>
        </p:nvGrpSpPr>
        <p:grpSpPr>
          <a:xfrm>
            <a:off x="1181556" y="1181100"/>
            <a:ext cx="203399" cy="837821"/>
            <a:chOff x="608" y="0"/>
            <a:chExt cx="271199" cy="1117094"/>
          </a:xfrm>
        </p:grpSpPr>
        <p:sp>
          <p:nvSpPr>
            <p:cNvPr id="226" name="Google Shape;226;p32"/>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2"/>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2"/>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9" name="Google Shape;229;p32"/>
          <p:cNvSpPr/>
          <p:nvPr/>
        </p:nvSpPr>
        <p:spPr>
          <a:xfrm>
            <a:off x="12114925" y="3684251"/>
            <a:ext cx="5699457" cy="5115415"/>
          </a:xfrm>
          <a:custGeom>
            <a:rect b="b" l="l" r="r" t="t"/>
            <a:pathLst>
              <a:path extrusionOk="0" h="2717352" w="2984009">
                <a:moveTo>
                  <a:pt x="2859548" y="2717352"/>
                </a:moveTo>
                <a:lnTo>
                  <a:pt x="124460" y="2717352"/>
                </a:lnTo>
                <a:cubicBezTo>
                  <a:pt x="55880" y="2717352"/>
                  <a:pt x="0" y="2661472"/>
                  <a:pt x="0" y="2592892"/>
                </a:cubicBezTo>
                <a:lnTo>
                  <a:pt x="0" y="124460"/>
                </a:lnTo>
                <a:cubicBezTo>
                  <a:pt x="0" y="55880"/>
                  <a:pt x="55880" y="0"/>
                  <a:pt x="124460" y="0"/>
                </a:cubicBezTo>
                <a:lnTo>
                  <a:pt x="2859549" y="0"/>
                </a:lnTo>
                <a:cubicBezTo>
                  <a:pt x="2928129" y="0"/>
                  <a:pt x="2984009" y="55880"/>
                  <a:pt x="2984009" y="124460"/>
                </a:cubicBezTo>
                <a:lnTo>
                  <a:pt x="2984009" y="2592892"/>
                </a:lnTo>
                <a:cubicBezTo>
                  <a:pt x="2984009" y="2661472"/>
                  <a:pt x="2928129" y="2717352"/>
                  <a:pt x="2859549" y="2717352"/>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2"/>
          <p:cNvSpPr txBox="1"/>
          <p:nvPr/>
        </p:nvSpPr>
        <p:spPr>
          <a:xfrm>
            <a:off x="12230785" y="3855924"/>
            <a:ext cx="5481300" cy="4279500"/>
          </a:xfrm>
          <a:prstGeom prst="rect">
            <a:avLst/>
          </a:prstGeom>
          <a:noFill/>
          <a:ln>
            <a:noFill/>
          </a:ln>
        </p:spPr>
        <p:txBody>
          <a:bodyPr anchorCtr="0" anchor="t" bIns="0" lIns="0" spcFirstLastPara="1" rIns="0" wrap="square" tIns="0">
            <a:spAutoFit/>
          </a:bodyPr>
          <a:lstStyle/>
          <a:p>
            <a:pPr indent="-277962" lvl="1" marL="555926" marR="0" rtl="0" algn="l">
              <a:lnSpc>
                <a:spcPct val="140015"/>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20 muscles insert into the hyoid bone.</a:t>
            </a:r>
            <a:endParaRPr>
              <a:latin typeface="Lexend"/>
              <a:ea typeface="Lexend"/>
              <a:cs typeface="Lexend"/>
              <a:sym typeface="Lexend"/>
            </a:endParaRPr>
          </a:p>
          <a:p>
            <a:pPr indent="0" lvl="0" marL="0" marR="0" rtl="0" algn="l">
              <a:lnSpc>
                <a:spcPct val="140015"/>
              </a:lnSpc>
              <a:spcBef>
                <a:spcPts val="0"/>
              </a:spcBef>
              <a:spcAft>
                <a:spcPts val="0"/>
              </a:spcAft>
              <a:buNone/>
            </a:pPr>
            <a:r>
              <a:t/>
            </a:r>
            <a:endParaRPr i="0" sz="2574" u="none" cap="none" strike="noStrike">
              <a:solidFill>
                <a:srgbClr val="FFFFFB"/>
              </a:solidFill>
              <a:latin typeface="Lexend"/>
              <a:ea typeface="Lexend"/>
              <a:cs typeface="Lexend"/>
              <a:sym typeface="Lexend"/>
            </a:endParaRPr>
          </a:p>
          <a:p>
            <a:pPr indent="-277962" lvl="1" marL="555926" marR="0" rtl="0" algn="l">
              <a:lnSpc>
                <a:spcPct val="140015"/>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The hyoid bone is responsible for airway and posture due to the outer flanges and central positioning of the bone in the throat.</a:t>
            </a:r>
            <a:endParaRPr i="0" sz="2574" u="none" cap="none" strike="noStrike">
              <a:solidFill>
                <a:srgbClr val="FFFFFB"/>
              </a:solidFill>
              <a:latin typeface="Lexend"/>
              <a:ea typeface="Lexend"/>
              <a:cs typeface="Lexend"/>
              <a:sym typeface="Lexe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B"/>
        </a:solidFill>
      </p:bgPr>
    </p:bg>
    <p:spTree>
      <p:nvGrpSpPr>
        <p:cNvPr id="234" name="Shape 234"/>
        <p:cNvGrpSpPr/>
        <p:nvPr/>
      </p:nvGrpSpPr>
      <p:grpSpPr>
        <a:xfrm>
          <a:off x="0" y="0"/>
          <a:ext cx="0" cy="0"/>
          <a:chOff x="0" y="0"/>
          <a:chExt cx="0" cy="0"/>
        </a:xfrm>
      </p:grpSpPr>
      <p:grpSp>
        <p:nvGrpSpPr>
          <p:cNvPr id="235" name="Google Shape;235;p33"/>
          <p:cNvGrpSpPr/>
          <p:nvPr/>
        </p:nvGrpSpPr>
        <p:grpSpPr>
          <a:xfrm>
            <a:off x="1181556" y="1181100"/>
            <a:ext cx="203399" cy="837821"/>
            <a:chOff x="608" y="0"/>
            <a:chExt cx="271199" cy="1117094"/>
          </a:xfrm>
        </p:grpSpPr>
        <p:sp>
          <p:nvSpPr>
            <p:cNvPr id="236" name="Google Shape;236;p33"/>
            <p:cNvSpPr/>
            <p:nvPr/>
          </p:nvSpPr>
          <p:spPr>
            <a:xfrm>
              <a:off x="608" y="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3"/>
            <p:cNvSpPr/>
            <p:nvPr/>
          </p:nvSpPr>
          <p:spPr>
            <a:xfrm>
              <a:off x="608" y="422340"/>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3"/>
            <p:cNvSpPr/>
            <p:nvPr/>
          </p:nvSpPr>
          <p:spPr>
            <a:xfrm>
              <a:off x="608" y="844679"/>
              <a:ext cx="271199" cy="272415"/>
            </a:xfrm>
            <a:custGeom>
              <a:rect b="b" l="l" r="r" t="t"/>
              <a:pathLst>
                <a:path extrusionOk="0"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403F3F">
                <a:alpha val="24705"/>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9" name="Google Shape;239;p33"/>
          <p:cNvSpPr/>
          <p:nvPr/>
        </p:nvSpPr>
        <p:spPr>
          <a:xfrm>
            <a:off x="11680750" y="303401"/>
            <a:ext cx="6229119" cy="9413485"/>
          </a:xfrm>
          <a:custGeom>
            <a:rect b="b" l="l" r="r" t="t"/>
            <a:pathLst>
              <a:path extrusionOk="0" h="3528954" w="2984009">
                <a:moveTo>
                  <a:pt x="2859548" y="3528954"/>
                </a:moveTo>
                <a:lnTo>
                  <a:pt x="124460" y="3528954"/>
                </a:lnTo>
                <a:cubicBezTo>
                  <a:pt x="55880" y="3528954"/>
                  <a:pt x="0" y="3473074"/>
                  <a:pt x="0" y="3404494"/>
                </a:cubicBezTo>
                <a:lnTo>
                  <a:pt x="0" y="124460"/>
                </a:lnTo>
                <a:cubicBezTo>
                  <a:pt x="0" y="55880"/>
                  <a:pt x="55880" y="0"/>
                  <a:pt x="124460" y="0"/>
                </a:cubicBezTo>
                <a:lnTo>
                  <a:pt x="2859549" y="0"/>
                </a:lnTo>
                <a:cubicBezTo>
                  <a:pt x="2928129" y="0"/>
                  <a:pt x="2984009" y="55880"/>
                  <a:pt x="2984009" y="124460"/>
                </a:cubicBezTo>
                <a:lnTo>
                  <a:pt x="2984009" y="3404495"/>
                </a:lnTo>
                <a:cubicBezTo>
                  <a:pt x="2984009" y="3473074"/>
                  <a:pt x="2928129" y="3528954"/>
                  <a:pt x="2859549" y="3528954"/>
                </a:cubicBezTo>
                <a:close/>
              </a:path>
            </a:pathLst>
          </a:custGeom>
          <a:solidFill>
            <a:srgbClr val="3169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0" name="Google Shape;240;p33"/>
          <p:cNvPicPr preferRelativeResize="0"/>
          <p:nvPr/>
        </p:nvPicPr>
        <p:blipFill rotWithShape="1">
          <a:blip r:embed="rId3">
            <a:alphaModFix/>
          </a:blip>
          <a:srcRect b="5343" l="13209" r="664" t="18926"/>
          <a:stretch/>
        </p:blipFill>
        <p:spPr>
          <a:xfrm>
            <a:off x="324747" y="2435754"/>
            <a:ext cx="11196059" cy="7608969"/>
          </a:xfrm>
          <a:prstGeom prst="rect">
            <a:avLst/>
          </a:prstGeom>
          <a:noFill/>
          <a:ln>
            <a:noFill/>
          </a:ln>
        </p:spPr>
      </p:pic>
      <p:sp>
        <p:nvSpPr>
          <p:cNvPr id="241" name="Google Shape;241;p33"/>
          <p:cNvSpPr txBox="1"/>
          <p:nvPr/>
        </p:nvSpPr>
        <p:spPr>
          <a:xfrm>
            <a:off x="2049995" y="946613"/>
            <a:ext cx="11910000" cy="1154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7500" u="none" cap="none" strike="noStrike">
                <a:solidFill>
                  <a:srgbClr val="31696B"/>
                </a:solidFill>
                <a:latin typeface="Lexend"/>
                <a:ea typeface="Lexend"/>
                <a:cs typeface="Lexend"/>
                <a:sym typeface="Lexend"/>
              </a:rPr>
              <a:t>The Hyoid Bone</a:t>
            </a:r>
            <a:endParaRPr>
              <a:latin typeface="Lexend"/>
              <a:ea typeface="Lexend"/>
              <a:cs typeface="Lexend"/>
              <a:sym typeface="Lexend"/>
            </a:endParaRPr>
          </a:p>
        </p:txBody>
      </p:sp>
      <p:sp>
        <p:nvSpPr>
          <p:cNvPr id="242" name="Google Shape;242;p33"/>
          <p:cNvSpPr txBox="1"/>
          <p:nvPr/>
        </p:nvSpPr>
        <p:spPr>
          <a:xfrm>
            <a:off x="11867912" y="1534675"/>
            <a:ext cx="5854800" cy="6633300"/>
          </a:xfrm>
          <a:prstGeom prst="rect">
            <a:avLst/>
          </a:prstGeom>
          <a:noFill/>
          <a:ln>
            <a:noFill/>
          </a:ln>
        </p:spPr>
        <p:txBody>
          <a:bodyPr anchorCtr="0" anchor="t" bIns="0" lIns="0" spcFirstLastPara="1" rIns="0" wrap="square" tIns="0">
            <a:spAutoFit/>
          </a:bodyPr>
          <a:lstStyle/>
          <a:p>
            <a:pPr indent="-277962" lvl="1" marL="555926" marR="0" rtl="0" algn="l">
              <a:lnSpc>
                <a:spcPct val="115000"/>
              </a:lnSpc>
              <a:spcBef>
                <a:spcPts val="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There are only 2 muscles from the skull that insert into the hyoid bone.</a:t>
            </a:r>
            <a:endParaRPr>
              <a:latin typeface="Lexend"/>
              <a:ea typeface="Lexend"/>
              <a:cs typeface="Lexend"/>
              <a:sym typeface="Lexend"/>
            </a:endParaRPr>
          </a:p>
          <a:p>
            <a:pPr indent="-370616" lvl="2" marL="1111852" marR="0" rtl="0" algn="l">
              <a:lnSpc>
                <a:spcPct val="115000"/>
              </a:lnSpc>
              <a:spcBef>
                <a:spcPts val="100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Posterior digastric</a:t>
            </a:r>
            <a:endParaRPr>
              <a:latin typeface="Lexend"/>
              <a:ea typeface="Lexend"/>
              <a:cs typeface="Lexend"/>
              <a:sym typeface="Lexend"/>
            </a:endParaRPr>
          </a:p>
          <a:p>
            <a:pPr indent="-370616" lvl="2" marL="1111852" marR="0" rtl="0" algn="l">
              <a:lnSpc>
                <a:spcPct val="115000"/>
              </a:lnSpc>
              <a:spcBef>
                <a:spcPts val="100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Stylohyoid muscle</a:t>
            </a:r>
            <a:endParaRPr>
              <a:latin typeface="Lexend"/>
              <a:ea typeface="Lexend"/>
              <a:cs typeface="Lexend"/>
              <a:sym typeface="Lexend"/>
            </a:endParaRPr>
          </a:p>
          <a:p>
            <a:pPr indent="0" lvl="0" marL="0" marR="0" rtl="0" algn="l">
              <a:lnSpc>
                <a:spcPct val="115000"/>
              </a:lnSpc>
              <a:spcBef>
                <a:spcPts val="1000"/>
              </a:spcBef>
              <a:spcAft>
                <a:spcPts val="0"/>
              </a:spcAft>
              <a:buNone/>
            </a:pPr>
            <a:r>
              <a:t/>
            </a:r>
            <a:endParaRPr i="0" sz="2574" u="none" cap="none" strike="noStrike">
              <a:solidFill>
                <a:srgbClr val="FFFFFB"/>
              </a:solidFill>
              <a:latin typeface="Lexend"/>
              <a:ea typeface="Lexend"/>
              <a:cs typeface="Lexend"/>
              <a:sym typeface="Lexend"/>
            </a:endParaRPr>
          </a:p>
          <a:p>
            <a:pPr indent="-277962" lvl="1" marL="555926" marR="0" rtl="0" algn="l">
              <a:lnSpc>
                <a:spcPct val="115000"/>
              </a:lnSpc>
              <a:spcBef>
                <a:spcPts val="1000"/>
              </a:spcBef>
              <a:spcAft>
                <a:spcPts val="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They form an aponeurosis on the greater cornu of the hyoid (spot weld).</a:t>
            </a:r>
            <a:endParaRPr>
              <a:latin typeface="Lexend"/>
              <a:ea typeface="Lexend"/>
              <a:cs typeface="Lexend"/>
              <a:sym typeface="Lexend"/>
            </a:endParaRPr>
          </a:p>
          <a:p>
            <a:pPr indent="0" lvl="0" marL="0" marR="0" rtl="0" algn="l">
              <a:lnSpc>
                <a:spcPct val="115000"/>
              </a:lnSpc>
              <a:spcBef>
                <a:spcPts val="1000"/>
              </a:spcBef>
              <a:spcAft>
                <a:spcPts val="0"/>
              </a:spcAft>
              <a:buNone/>
            </a:pPr>
            <a:r>
              <a:t/>
            </a:r>
            <a:endParaRPr i="0" sz="2574" u="none" cap="none" strike="noStrike">
              <a:solidFill>
                <a:srgbClr val="FFFFFB"/>
              </a:solidFill>
              <a:latin typeface="Lexend"/>
              <a:ea typeface="Lexend"/>
              <a:cs typeface="Lexend"/>
              <a:sym typeface="Lexend"/>
            </a:endParaRPr>
          </a:p>
          <a:p>
            <a:pPr indent="-277962" lvl="1" marL="555926" marR="0" rtl="0" algn="l">
              <a:lnSpc>
                <a:spcPct val="115000"/>
              </a:lnSpc>
              <a:spcBef>
                <a:spcPts val="1000"/>
              </a:spcBef>
              <a:spcAft>
                <a:spcPts val="1000"/>
              </a:spcAft>
              <a:buClr>
                <a:srgbClr val="FFFFFB"/>
              </a:buClr>
              <a:buSzPts val="2574"/>
              <a:buFont typeface="Lexend"/>
              <a:buChar char="•"/>
            </a:pPr>
            <a:r>
              <a:rPr i="0" lang="en-US" sz="2574" u="none" cap="none" strike="noStrike">
                <a:solidFill>
                  <a:srgbClr val="FFFFFB"/>
                </a:solidFill>
                <a:latin typeface="Lexend"/>
                <a:ea typeface="Lexend"/>
                <a:cs typeface="Lexend"/>
                <a:sym typeface="Lexend"/>
              </a:rPr>
              <a:t>The head become a lever associated with bad or good posture and (dys)functional bite.</a:t>
            </a:r>
            <a:endParaRPr i="0" sz="2574" u="none" cap="none" strike="noStrike">
              <a:solidFill>
                <a:srgbClr val="FFFFFB"/>
              </a:solidFill>
              <a:latin typeface="Lexend"/>
              <a:ea typeface="Lexend"/>
              <a:cs typeface="Lexend"/>
              <a:sym typeface="Lexend"/>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